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21"/>
  </p:notesMasterIdLst>
  <p:handoutMasterIdLst>
    <p:handoutMasterId r:id="rId22"/>
  </p:handoutMasterIdLst>
  <p:sldIdLst>
    <p:sldId id="390" r:id="rId2"/>
    <p:sldId id="483" r:id="rId3"/>
    <p:sldId id="473" r:id="rId4"/>
    <p:sldId id="451" r:id="rId5"/>
    <p:sldId id="500" r:id="rId6"/>
    <p:sldId id="468" r:id="rId7"/>
    <p:sldId id="469" r:id="rId8"/>
    <p:sldId id="484" r:id="rId9"/>
    <p:sldId id="501" r:id="rId10"/>
    <p:sldId id="502" r:id="rId11"/>
    <p:sldId id="485" r:id="rId12"/>
    <p:sldId id="503" r:id="rId13"/>
    <p:sldId id="488" r:id="rId14"/>
    <p:sldId id="494" r:id="rId15"/>
    <p:sldId id="495" r:id="rId16"/>
    <p:sldId id="461" r:id="rId17"/>
    <p:sldId id="487" r:id="rId18"/>
    <p:sldId id="496" r:id="rId19"/>
    <p:sldId id="492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CC00"/>
    <a:srgbClr val="00CC99"/>
    <a:srgbClr val="009999"/>
    <a:srgbClr val="0000FF"/>
    <a:srgbClr val="0066FF"/>
    <a:srgbClr val="CC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896" autoAdjust="0"/>
  </p:normalViewPr>
  <p:slideViewPr>
    <p:cSldViewPr>
      <p:cViewPr varScale="1">
        <p:scale>
          <a:sx n="102" d="100"/>
          <a:sy n="102" d="100"/>
        </p:scale>
        <p:origin x="138" y="3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3FD85FB-E1B8-4CD9-B4FE-2B5142F1700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12904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F7749C4-F69D-4468-8870-685406E5298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23188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businessblog.winweb.com/wp-content/uploads/2010/06/BK.jpg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hyperlink" Target="http://logos-plus.narod.ru/docs1.jpg" TargetMode="Externa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70 из 7907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72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http://www.mamazone.pl/media/62521/d%C5%82ugi.jp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6"/>
          <a:stretch>
            <a:fillRect/>
          </a:stretch>
        </p:blipFill>
        <p:spPr bwMode="auto">
          <a:xfrm>
            <a:off x="5715000" y="785813"/>
            <a:ext cx="40005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Картинка 42 из 102153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3143250"/>
            <a:ext cx="304800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6"/>
          <p:cNvGrpSpPr>
            <a:grpSpLocks/>
          </p:cNvGrpSpPr>
          <p:nvPr userDrawn="1"/>
        </p:nvGrpSpPr>
        <p:grpSpPr bwMode="auto">
          <a:xfrm>
            <a:off x="9620250" y="142875"/>
            <a:ext cx="2286000" cy="685800"/>
            <a:chOff x="2712" y="3678"/>
            <a:chExt cx="683" cy="267"/>
          </a:xfrm>
        </p:grpSpPr>
        <p:sp>
          <p:nvSpPr>
            <p:cNvPr id="8" name="Text Box 14"/>
            <p:cNvSpPr txBox="1">
              <a:spLocks noChangeArrowheads="1"/>
            </p:cNvSpPr>
            <p:nvPr/>
          </p:nvSpPr>
          <p:spPr bwMode="gray">
            <a:xfrm>
              <a:off x="2712" y="3789"/>
              <a:ext cx="683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charset="0"/>
                  <a:cs typeface="+mn-cs"/>
                </a:rPr>
                <a:t>Аттестация</a:t>
              </a:r>
              <a:endParaRPr lang="en-US" sz="2000" b="1" dirty="0">
                <a:solidFill>
                  <a:schemeClr val="tx2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</p:grpSp>
      <p:sp>
        <p:nvSpPr>
          <p:cNvPr id="10" name="Rectangle 20"/>
          <p:cNvSpPr>
            <a:spLocks noChangeArrowheads="1"/>
          </p:cNvSpPr>
          <p:nvPr userDrawn="1"/>
        </p:nvSpPr>
        <p:spPr bwMode="gray">
          <a:xfrm>
            <a:off x="285750" y="3714750"/>
            <a:ext cx="5238750" cy="1214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8E575-6BB1-497C-A991-FAB2BBD736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85146003"/>
      </p:ext>
    </p:extLst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38EDA-32E3-4FA2-A669-94C0B50B1A0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50822097"/>
      </p:ext>
    </p:extLst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19FE5-AD2C-4529-A5BC-D1ECBE28A46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46173587"/>
      </p:ext>
    </p:extLst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/>
          <p:cNvSpPr txBox="1">
            <a:spLocks noChangeArrowheads="1"/>
          </p:cNvSpPr>
          <p:nvPr userDrawn="1"/>
        </p:nvSpPr>
        <p:spPr bwMode="black">
          <a:xfrm>
            <a:off x="285750" y="142875"/>
            <a:ext cx="11525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i="1" smtClean="0">
                <a:solidFill>
                  <a:srgbClr val="602A43"/>
                </a:solidFill>
              </a:rPr>
              <a:t>Министерство образования Московской области</a:t>
            </a:r>
          </a:p>
          <a:p>
            <a:pPr algn="ctr" eaLnBrk="1" hangingPunct="1">
              <a:defRPr/>
            </a:pPr>
            <a:r>
              <a:rPr lang="ru-RU" altLang="ru-RU" sz="2400" b="1" i="1" smtClean="0">
                <a:solidFill>
                  <a:srgbClr val="8F4064"/>
                </a:solidFill>
              </a:rPr>
              <a:t>ГОУ Педагогическая академия</a:t>
            </a:r>
            <a:endParaRPr lang="en-US" altLang="ru-RU" sz="2400" b="1" i="1" smtClean="0">
              <a:solidFill>
                <a:srgbClr val="8F406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E306A-6FB3-4D9E-9A73-E2307B90890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50653584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51440-F3BE-4026-A53E-4B7F6EF0D38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9123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A3A6F-B4E4-454F-A7A3-536C2818495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39659477"/>
      </p:ext>
    </p:extLst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F5F3A-2B0E-47DB-8673-BF1B7CC34CD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01364007"/>
      </p:ext>
    </p:extLst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CD9BE-C4AA-49CD-B4BD-1F477CEA0FF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46297619"/>
      </p:ext>
    </p:extLst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11C4E-3B82-4F8F-B5D1-D3328472F49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81146136"/>
      </p:ext>
    </p:extLst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1BC62-521E-4213-AE1C-16C5217E0AA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57058222"/>
      </p:ext>
    </p:extLst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73A16-2D07-46C7-8E71-21CFEF3C6BF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38497148"/>
      </p:ext>
    </p:extLst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FA5C-EB79-4DC2-BE94-37ED802EFE3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98775512"/>
      </p:ext>
    </p:extLst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821FE7-7E46-4EF9-82BB-B6A0AC91C1A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  <p:sldLayoutId id="2147484658" r:id="rId2"/>
    <p:sldLayoutId id="2147484659" r:id="rId3"/>
    <p:sldLayoutId id="2147484660" r:id="rId4"/>
    <p:sldLayoutId id="2147484661" r:id="rId5"/>
    <p:sldLayoutId id="2147484662" r:id="rId6"/>
    <p:sldLayoutId id="2147484663" r:id="rId7"/>
    <p:sldLayoutId id="2147484664" r:id="rId8"/>
    <p:sldLayoutId id="2147484665" r:id="rId9"/>
    <p:sldLayoutId id="2147484666" r:id="rId10"/>
    <p:sldLayoutId id="2147484667" r:id="rId11"/>
    <p:sldLayoutId id="2147484669" r:id="rId12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9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pic>
        <p:nvPicPr>
          <p:cNvPr id="614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58763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12888" y="1268413"/>
            <a:ext cx="9155112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50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4400550"/>
            <a:ext cx="372268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Прямоугольник 1"/>
          <p:cNvSpPr>
            <a:spLocks noChangeArrowheads="1"/>
          </p:cNvSpPr>
          <p:nvPr/>
        </p:nvSpPr>
        <p:spPr bwMode="auto">
          <a:xfrm>
            <a:off x="11191" y="2766017"/>
            <a:ext cx="1219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3600" b="1" dirty="0" smtClean="0">
                <a:latin typeface="Arial" panose="020B0604020202020204" pitchFamily="34" charset="0"/>
              </a:rPr>
              <a:t>Ведение </a:t>
            </a:r>
            <a:r>
              <a:rPr lang="ru-RU" sz="3600" b="1" dirty="0" smtClean="0">
                <a:latin typeface="Arial" panose="020B0604020202020204" pitchFamily="34" charset="0"/>
              </a:rPr>
              <a:t>электронного журнала в </a:t>
            </a:r>
            <a:r>
              <a:rPr lang="ru-RU" sz="3600" b="1" dirty="0">
                <a:latin typeface="Arial" panose="020B0604020202020204" pitchFamily="34" charset="0"/>
              </a:rPr>
              <a:t>АИС «Сетевой город. </a:t>
            </a:r>
            <a:r>
              <a:rPr lang="ru-RU" sz="3600" b="1" dirty="0" smtClean="0">
                <a:latin typeface="Arial" panose="020B0604020202020204" pitchFamily="34" charset="0"/>
              </a:rPr>
              <a:t>Образование</a:t>
            </a:r>
            <a:r>
              <a:rPr lang="ru-RU" sz="3600" b="1" dirty="0" smtClean="0">
                <a:latin typeface="Arial" panose="020B0604020202020204" pitchFamily="34" charset="0"/>
              </a:rPr>
              <a:t>»</a:t>
            </a:r>
            <a:endParaRPr lang="ru-RU" sz="3600" b="1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pic>
        <p:nvPicPr>
          <p:cNvPr id="717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58763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12888" y="1268413"/>
            <a:ext cx="9155112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4011340" y="272266"/>
            <a:ext cx="4158207" cy="87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на дому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91344" y="1927663"/>
            <a:ext cx="1180931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     </a:t>
            </a:r>
            <a:r>
              <a:rPr lang="ru-RU" altLang="ru-RU" sz="1800" b="1" dirty="0">
                <a:latin typeface="Arial" panose="020B0604020202020204" pitchFamily="34" charset="0"/>
              </a:rPr>
              <a:t>ПРЕДМЕТЫ, НЕ ВОШЕДШИЕ В ИНДИВИДУАЛЬНЫЙ УЧЕБНЫЙ ПЛАН УЧАЩЕГОСЯ, ОБУЧАЮЩЕГОСЯ НА ДОМУ</a:t>
            </a:r>
            <a:r>
              <a:rPr lang="ru-RU" altLang="ru-RU" sz="1600" dirty="0">
                <a:latin typeface="Arial" panose="020B0604020202020204" pitchFamily="34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Arial" panose="020B0604020202020204" pitchFamily="34" charset="0"/>
              </a:rPr>
              <a:t>     Согласно </a:t>
            </a:r>
            <a:r>
              <a:rPr lang="ru-RU" altLang="ru-RU" sz="1600" dirty="0">
                <a:latin typeface="Arial" panose="020B0604020202020204" pitchFamily="34" charset="0"/>
              </a:rPr>
              <a:t>учебному плану учащиеся, обучающиеся на дому, изучают не все предметы, которые преподают в классе. Для предметов, которые они не изучают, подгруппы создавать не следует. При этом обучающиеся на дому будут отображаться в журнале на станицах данных предметов. 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Arial" panose="020B0604020202020204" pitchFamily="34" charset="0"/>
              </a:rPr>
              <a:t>     В </a:t>
            </a:r>
            <a:r>
              <a:rPr lang="ru-RU" altLang="ru-RU" sz="1600" dirty="0">
                <a:latin typeface="Arial" panose="020B0604020202020204" pitchFamily="34" charset="0"/>
              </a:rPr>
              <a:t>таком случае текущие оценки и посещаемость не проставляется. Только в «итоговых отметках» по таким предметам, обучающимся на дому выставляется «</a:t>
            </a:r>
            <a:r>
              <a:rPr lang="ru-RU" altLang="ru-RU" sz="1600" dirty="0" err="1">
                <a:latin typeface="Arial" panose="020B0604020202020204" pitchFamily="34" charset="0"/>
              </a:rPr>
              <a:t>осв</a:t>
            </a:r>
            <a:r>
              <a:rPr lang="ru-RU" altLang="ru-RU" sz="1600" dirty="0">
                <a:latin typeface="Arial" panose="020B0604020202020204" pitchFamily="34" charset="0"/>
              </a:rPr>
              <a:t>.», что значит: «освобожден по уважительной причине».</a:t>
            </a:r>
          </a:p>
        </p:txBody>
      </p:sp>
    </p:spTree>
    <p:extLst>
      <p:ext uri="{BB962C8B-B14F-4D97-AF65-F5344CB8AC3E}">
        <p14:creationId xmlns:p14="http://schemas.microsoft.com/office/powerpoint/2010/main" val="2963909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pic>
        <p:nvPicPr>
          <p:cNvPr id="717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58763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12888" y="1268413"/>
            <a:ext cx="9155112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091784" y="315298"/>
            <a:ext cx="8040787" cy="787042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Адаптивная программа обучения по индивидуальному плану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66118" y="1628800"/>
            <a:ext cx="11448652" cy="34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</a:rPr>
              <a:t>    Для </a:t>
            </a:r>
            <a:r>
              <a:rPr lang="ru-RU" sz="1600" dirty="0">
                <a:latin typeface="Arial" panose="020B0604020202020204" pitchFamily="34" charset="0"/>
              </a:rPr>
              <a:t>уменьшения бумажного документооборота при работе с классами, в которых обучаются дети с ограниченными возможностями здоровья или находящиеся на домашнем обучении, АИС СГО позволяет вести учет успеваемости таких обучающихся в электронном виде. Для этого нужно использовать индивидуальный учебный план (ИУП). Применяется ИУП на весь класс и создаются предмето-группы разных уровней освоения: Б – базовый; П – профильный; У – углубленный; Р – расширенный. Предмето-группы могут отличаться разными преподавателями и учебными планами, для каждой предмето-группы необходимо составлять отдельное расписание. Переход на УИП возможен как в начале учебного года, так и в любой учебный период в учебном году. </a:t>
            </a:r>
            <a:endParaRPr lang="ru-RU" sz="16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1" dirty="0" smtClean="0">
                <a:latin typeface="Arial" panose="020B0604020202020204" pitchFamily="34" charset="0"/>
              </a:rPr>
              <a:t>Перед </a:t>
            </a:r>
            <a:r>
              <a:rPr lang="ru-RU" sz="1600" b="1" dirty="0">
                <a:latin typeface="Arial" panose="020B0604020202020204" pitchFamily="34" charset="0"/>
              </a:rPr>
              <a:t>переводом класса на ИУП следует помнить, что обратный переход на классический учебный план будет невозможен кроме 2 случаев:</a:t>
            </a:r>
            <a:endParaRPr lang="ru-RU" sz="160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</a:rPr>
              <a:t>Если </a:t>
            </a:r>
            <a:r>
              <a:rPr lang="ru-RU" sz="1600" dirty="0">
                <a:latin typeface="Arial" panose="020B0604020202020204" pitchFamily="34" charset="0"/>
              </a:rPr>
              <a:t>класс с ИУП был создан в начале учебного года, то возврат класса на классический учебный план можно только при отсутствии в классе обучающихся</a:t>
            </a:r>
            <a:r>
              <a:rPr lang="ru-RU" sz="1600" dirty="0" smtClean="0">
                <a:latin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</a:rPr>
              <a:t>При </a:t>
            </a:r>
            <a:r>
              <a:rPr lang="ru-RU" sz="1600" dirty="0">
                <a:latin typeface="Arial" panose="020B0604020202020204" pitchFamily="34" charset="0"/>
              </a:rPr>
              <a:t>формировании нового учебного года во вкладке «Будущий учебный год».</a:t>
            </a:r>
          </a:p>
        </p:txBody>
      </p:sp>
    </p:spTree>
    <p:extLst>
      <p:ext uri="{BB962C8B-B14F-4D97-AF65-F5344CB8AC3E}">
        <p14:creationId xmlns:p14="http://schemas.microsoft.com/office/powerpoint/2010/main" val="3215651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pic>
        <p:nvPicPr>
          <p:cNvPr id="717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58763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12888" y="1268413"/>
            <a:ext cx="9155112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091784" y="315298"/>
            <a:ext cx="8040787" cy="787042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Адаптивная программа обучения по индивидуальному плану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6384032" y="1440668"/>
            <a:ext cx="5544616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buNone/>
            </a:pP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</a:rPr>
              <a:t>    Изменение учебного плана происходит во вкладке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</a:rPr>
              <a:t>«Обучение» – «Классы» – «Редактирование класса»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</a:rPr>
              <a:t>После перевода класса на индивидуальный учебный план необходимо в «Планирование» внести коррективы в нагрузку. Затем добавляем предметы для обучающихся с ОВЗ (например занятие с логопедом).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</a:rPr>
              <a:t>После создания всех предметов нужно перейти в «Планирование» – «Индивидуальный учебный план» и выставить нагрузку по подгруппам для ИУП.  </a:t>
            </a:r>
            <a:endParaRPr lang="ru-RU" sz="1600" dirty="0"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1373"/>
          <a:stretch/>
        </p:blipFill>
        <p:spPr bwMode="auto">
          <a:xfrm>
            <a:off x="407988" y="1522439"/>
            <a:ext cx="5800090" cy="21945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79576" y="2708920"/>
            <a:ext cx="381642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72"/>
          <a:stretch/>
        </p:blipFill>
        <p:spPr>
          <a:xfrm>
            <a:off x="414635" y="3972629"/>
            <a:ext cx="5486400" cy="208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22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pic>
        <p:nvPicPr>
          <p:cNvPr id="717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58763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12888" y="1268413"/>
            <a:ext cx="9155112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032104" y="1452919"/>
            <a:ext cx="5040560" cy="212365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Предметы, которые будут изучать обучающиеся с ОВЗ добавляем через «Добавить нагрузку». Деление на подгруппы в классе можно использовать </a:t>
            </a:r>
            <a:r>
              <a:rPr lang="ru-RU" dirty="0" err="1" smtClean="0"/>
              <a:t>следуещее</a:t>
            </a:r>
            <a:r>
              <a:rPr lang="ru-RU" dirty="0" smtClean="0"/>
              <a:t>:</a:t>
            </a:r>
          </a:p>
          <a:p>
            <a:pPr algn="just"/>
            <a:r>
              <a:rPr lang="ru-RU" sz="2000" dirty="0" smtClean="0"/>
              <a:t>- расширенный уровень – обучающие с ОВЗ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базовый уровень – остальной класс.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091784" y="315298"/>
            <a:ext cx="8040787" cy="787042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Адаптивная программа обучения по индивидуальному плану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1452919"/>
            <a:ext cx="6303010" cy="397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24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3" y="0"/>
            <a:ext cx="12240683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48683" y="219075"/>
            <a:ext cx="12240683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pic>
        <p:nvPicPr>
          <p:cNvPr id="717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58763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12888" y="1268413"/>
            <a:ext cx="9155112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8928" y="4803241"/>
            <a:ext cx="11686497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Далее делим класс с ИУП на подгруппы на тех предметах, которые есть в учебном плане обучающихся с ОВЗ. То есть, например, предмет «Алгебра» мы поделили на «Базовый уровень» и отметили обучающихся без ОВЗ и «Расширенный уровень» с обучающимися с ОВЗ.</a:t>
            </a:r>
            <a:endParaRPr lang="ru-RU" sz="2000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091784" y="315298"/>
            <a:ext cx="8040787" cy="787042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Адаптивная программа обучения по индивидуальному плану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7"/>
          <a:stretch/>
        </p:blipFill>
        <p:spPr>
          <a:xfrm>
            <a:off x="767408" y="1556792"/>
            <a:ext cx="5111948" cy="2712085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86"/>
          <a:stretch/>
        </p:blipFill>
        <p:spPr>
          <a:xfrm>
            <a:off x="6063883" y="1556792"/>
            <a:ext cx="5144065" cy="264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25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3" y="0"/>
            <a:ext cx="12240683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48683" y="219075"/>
            <a:ext cx="12240683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pic>
        <p:nvPicPr>
          <p:cNvPr id="717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58763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12888" y="1268413"/>
            <a:ext cx="9155112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807969" y="4913947"/>
            <a:ext cx="6048672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«Обучение» – «Предметы» для класса на ИУП предметы  будут отражаться как с разными уровнями освоения, так и общие предметы с базовым уровнем освоения.</a:t>
            </a:r>
            <a:endParaRPr 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59182" y="4663460"/>
            <a:ext cx="4888746" cy="147732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После заполнения ИУП по нагрузке в предметах появляется возможность выбора уровня обучения и учебных периодов для случая, когда класс переводится на ИУП не с начала учебного года</a:t>
            </a:r>
            <a:endParaRPr lang="ru-RU" dirty="0" smtClean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091784" y="315298"/>
            <a:ext cx="8040787" cy="787042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Адаптивная программа обучения по индивидуальному плану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2"/>
          <a:stretch/>
        </p:blipFill>
        <p:spPr>
          <a:xfrm>
            <a:off x="559182" y="1485064"/>
            <a:ext cx="4823916" cy="2940050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70"/>
          <a:stretch/>
        </p:blipFill>
        <p:spPr bwMode="auto">
          <a:xfrm>
            <a:off x="6355715" y="1480661"/>
            <a:ext cx="4312285" cy="325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8532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12192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pic>
        <p:nvPicPr>
          <p:cNvPr id="717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58763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12888" y="1268413"/>
            <a:ext cx="9155112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7796" y="5157192"/>
            <a:ext cx="11665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результате во всех отчетах по классу и классном журнале класс на ИУП будет отображаться по подгруппам на отдельных страницах, что позволяет отслеживать успеваемость и посещаемость всех обучающихся. С подробной инструкцией можно ознакомится по ссылкам в конце презентации.</a:t>
            </a:r>
            <a:endParaRPr lang="ru-RU" dirty="0" smtClean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091784" y="315298"/>
            <a:ext cx="8040787" cy="787042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Адаптивная программа обучения по индивидуальному плану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56"/>
          <a:stretch/>
        </p:blipFill>
        <p:spPr>
          <a:xfrm>
            <a:off x="257796" y="1518761"/>
            <a:ext cx="5190132" cy="2509520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2"/>
          <a:stretch/>
        </p:blipFill>
        <p:spPr>
          <a:xfrm>
            <a:off x="5735960" y="1518278"/>
            <a:ext cx="5832648" cy="247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46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pic>
        <p:nvPicPr>
          <p:cNvPr id="717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58763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12888" y="1268413"/>
            <a:ext cx="9155112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877976" y="211319"/>
            <a:ext cx="8424935" cy="1008286"/>
          </a:xfrm>
        </p:spPr>
        <p:txBody>
          <a:bodyPr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Выставление аттестации по полугодиям при обучении класса по четвертям</a:t>
            </a:r>
            <a:r>
              <a:rPr lang="ru-RU" b="1" dirty="0"/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336" y="1916832"/>
            <a:ext cx="6552728" cy="286232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Очень часто возникает вопрос выставления оценок по таким предметам как «Кубановедение» и др. Проблема заключается в том, что классы используют учебные периоды «четверть», а предмет должен оцениваться по учебному периоду «полугодие».</a:t>
            </a:r>
          </a:p>
          <a:p>
            <a:pPr algn="just"/>
            <a:r>
              <a:rPr lang="ru-RU" dirty="0" smtClean="0"/>
              <a:t>    Для решения данной проблемы переходим в «Обучение» – «Предметы». Далее выбираем класс и предмет, для которого необходимо поменять систему оценивания. Меняем систему оценивания с «Балльной» на «Не оценивается». </a:t>
            </a:r>
            <a:endParaRPr lang="ru-RU" dirty="0"/>
          </a:p>
        </p:txBody>
      </p:sp>
      <p:pic>
        <p:nvPicPr>
          <p:cNvPr id="12" name="Рисунок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62"/>
          <a:stretch/>
        </p:blipFill>
        <p:spPr>
          <a:xfrm>
            <a:off x="7032104" y="1556792"/>
            <a:ext cx="488753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00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12192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pic>
        <p:nvPicPr>
          <p:cNvPr id="717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58763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12888" y="1268413"/>
            <a:ext cx="9155112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879976" y="4785629"/>
            <a:ext cx="5256583" cy="113877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dirty="0" smtClean="0"/>
              <a:t>При использовании такой системы появляется возможность выставить в первой четверти «Не оценивается», а во второй четверти – выставить оценки по предмету.</a:t>
            </a:r>
            <a:endParaRPr lang="ru-RU" sz="1600" dirty="0" smtClean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877976" y="211319"/>
            <a:ext cx="8424935" cy="1008286"/>
          </a:xfrm>
        </p:spPr>
        <p:txBody>
          <a:bodyPr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Выставление аттестации по полугодиям при обучении класса по четвертям</a:t>
            </a:r>
            <a:r>
              <a:rPr lang="ru-RU" b="1" dirty="0"/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57" b="47865"/>
          <a:stretch/>
        </p:blipFill>
        <p:spPr>
          <a:xfrm>
            <a:off x="1512888" y="1430365"/>
            <a:ext cx="3552240" cy="2628083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57" b="45433"/>
          <a:stretch/>
        </p:blipFill>
        <p:spPr>
          <a:xfrm>
            <a:off x="6359478" y="1430365"/>
            <a:ext cx="3408930" cy="2628083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5" b="57869"/>
          <a:stretch/>
        </p:blipFill>
        <p:spPr bwMode="auto">
          <a:xfrm>
            <a:off x="695400" y="4183888"/>
            <a:ext cx="4860502" cy="23422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7294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12192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pic>
        <p:nvPicPr>
          <p:cNvPr id="717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58763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12888" y="1268413"/>
            <a:ext cx="9155112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15618" y="331129"/>
            <a:ext cx="5349652" cy="755380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8087" y="4554260"/>
            <a:ext cx="4444714" cy="1015663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 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iro23.ru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ЭЛ.ПОЧТА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sgo-support@iro23.ru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8(861)260-27-54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617423"/>
            <a:ext cx="1905000" cy="1905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9985" y="4217313"/>
            <a:ext cx="2679886" cy="400110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АСУ для образования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4554260"/>
            <a:ext cx="1905000" cy="1905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32893" y="4138308"/>
            <a:ext cx="2679886" cy="400110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Видео-инструкции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00"/>
          <a:stretch/>
        </p:blipFill>
        <p:spPr>
          <a:xfrm>
            <a:off x="5135837" y="1655830"/>
            <a:ext cx="6323935" cy="20524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417662"/>
            <a:ext cx="3121339" cy="2720646"/>
          </a:xfrm>
          <a:prstGeom prst="rect">
            <a:avLst/>
          </a:prstGeom>
          <a:ln w="73025" cap="rnd">
            <a:solidFill>
              <a:schemeClr val="bg1">
                <a:alpha val="87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951310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192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pic>
        <p:nvPicPr>
          <p:cNvPr id="717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58763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12888" y="1268413"/>
            <a:ext cx="9155112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75098" y="1449388"/>
            <a:ext cx="102306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Есть </a:t>
            </a:r>
            <a:r>
              <a:rPr lang="ru-RU" sz="1600" dirty="0"/>
              <a:t>два типа семейного образования (самообразования):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полностью </a:t>
            </a:r>
            <a:r>
              <a:rPr lang="ru-RU" sz="1600" dirty="0"/>
              <a:t>(все предметы изучаются вне образовательной организации);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частично </a:t>
            </a:r>
            <a:r>
              <a:rPr lang="ru-RU" sz="1600" dirty="0"/>
              <a:t>(часть предметов изучаются в образовательной организации</a:t>
            </a:r>
            <a:r>
              <a:rPr lang="ru-RU" sz="1600" dirty="0" smtClean="0"/>
              <a:t>).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</a:t>
            </a:r>
            <a:r>
              <a:rPr lang="ru-RU" sz="1600" dirty="0"/>
              <a:t>В АИС СГО при полном семейном образовании (самообразовании) обучающиеся зачисляют в «Прикреплённые к ОО». Для этого в книге движения учащихся добавляем документ о движении с типом документа «Зачисление в школу» и подтипом документа «Прикреплённые к ОО»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4" r="36795" b="7102"/>
          <a:stretch/>
        </p:blipFill>
        <p:spPr bwMode="auto">
          <a:xfrm>
            <a:off x="413779" y="3607292"/>
            <a:ext cx="3578533" cy="2948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4" r="26506" b="7102"/>
          <a:stretch/>
        </p:blipFill>
        <p:spPr bwMode="auto">
          <a:xfrm>
            <a:off x="4067926" y="3607291"/>
            <a:ext cx="4260635" cy="2948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435787" y="3607291"/>
            <a:ext cx="34524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Важно: </a:t>
            </a:r>
            <a:r>
              <a:rPr lang="ru-RU" sz="1600" dirty="0"/>
              <a:t>Верно </a:t>
            </a:r>
            <a:r>
              <a:rPr lang="ru-RU" sz="1600" dirty="0" smtClean="0"/>
              <a:t>укажите параллель зачисления. </a:t>
            </a:r>
          </a:p>
          <a:p>
            <a:r>
              <a:rPr lang="ru-RU" sz="1600" dirty="0" smtClean="0"/>
              <a:t>После </a:t>
            </a:r>
            <a:r>
              <a:rPr lang="ru-RU" sz="1600" dirty="0"/>
              <a:t>зачисления обучающийся не прикрепляется к классу, учет успеваемости и посещаемости не ведется в АИС СГО, не учитывается в отчетах.</a:t>
            </a:r>
            <a:endParaRPr lang="ru-RU" sz="1600" dirty="0" smtClean="0"/>
          </a:p>
          <a:p>
            <a:endParaRPr lang="ru-RU" sz="16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214711" y="269895"/>
            <a:ext cx="7751464" cy="87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Семейное образование (самообразование)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96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12192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pic>
        <p:nvPicPr>
          <p:cNvPr id="717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58763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12888" y="1268413"/>
            <a:ext cx="9155112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5518" y="4087427"/>
            <a:ext cx="11949849" cy="230832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Просмотр </a:t>
            </a:r>
            <a:r>
              <a:rPr lang="ru-RU" dirty="0"/>
              <a:t>обучающихся, прикрепленных к ОО, осуществляется через «Управление &gt; Ученики» </a:t>
            </a:r>
            <a:r>
              <a:rPr lang="ru-RU" dirty="0" smtClean="0"/>
              <a:t>и </a:t>
            </a:r>
            <a:r>
              <a:rPr lang="ru-RU" dirty="0"/>
              <a:t>выбором текущего статуса «Все прикрепленные к ОО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   Обучающиеся </a:t>
            </a:r>
            <a:r>
              <a:rPr lang="ru-RU" dirty="0"/>
              <a:t>на семейном образовании (самообразовании) отображаются в следующих отчетах АИС СГО:</a:t>
            </a:r>
          </a:p>
          <a:p>
            <a:pPr lvl="0"/>
            <a:r>
              <a:rPr lang="ru-RU" dirty="0" smtClean="0"/>
              <a:t>- титульный </a:t>
            </a:r>
            <a:r>
              <a:rPr lang="ru-RU" dirty="0"/>
              <a:t>лист комплектования;</a:t>
            </a:r>
          </a:p>
          <a:p>
            <a:pPr lvl="0"/>
            <a:r>
              <a:rPr lang="ru-RU" dirty="0" smtClean="0"/>
              <a:t>- список </a:t>
            </a:r>
            <a:r>
              <a:rPr lang="ru-RU" dirty="0"/>
              <a:t>выбывших;</a:t>
            </a:r>
          </a:p>
          <a:p>
            <a:pPr lvl="0"/>
            <a:r>
              <a:rPr lang="ru-RU" dirty="0" smtClean="0"/>
              <a:t>- список </a:t>
            </a:r>
            <a:r>
              <a:rPr lang="ru-RU" dirty="0"/>
              <a:t>прибывших;</a:t>
            </a:r>
          </a:p>
          <a:p>
            <a:pPr lvl="0"/>
            <a:r>
              <a:rPr lang="ru-RU" dirty="0" smtClean="0"/>
              <a:t>- информация </a:t>
            </a:r>
            <a:r>
              <a:rPr lang="ru-RU" dirty="0"/>
              <a:t>по движению учеников (форма № 3);</a:t>
            </a:r>
          </a:p>
          <a:p>
            <a:r>
              <a:rPr lang="ru-RU" dirty="0" smtClean="0"/>
              <a:t>- информация </a:t>
            </a:r>
            <a:r>
              <a:rPr lang="ru-RU" dirty="0"/>
              <a:t>по численности детей.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214711" y="269895"/>
            <a:ext cx="7751464" cy="87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Семейное образование (самообразование)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87" r="61930"/>
          <a:stretch/>
        </p:blipFill>
        <p:spPr bwMode="auto">
          <a:xfrm>
            <a:off x="407988" y="1449388"/>
            <a:ext cx="2466975" cy="2402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51" r="32239"/>
          <a:stretch/>
        </p:blipFill>
        <p:spPr bwMode="auto">
          <a:xfrm>
            <a:off x="3071664" y="1424872"/>
            <a:ext cx="4391025" cy="24117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1195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12192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pic>
        <p:nvPicPr>
          <p:cNvPr id="15364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58763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12888" y="1268413"/>
            <a:ext cx="9155112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97743" y="1556792"/>
            <a:ext cx="10185400" cy="3170099"/>
          </a:xfrm>
          <a:prstGeom prst="rect">
            <a:avLst/>
          </a:prstGeom>
          <a:ln w="28575">
            <a:noFill/>
          </a:ln>
        </p:spPr>
        <p:txBody>
          <a:bodyPr>
            <a:spAutoFit/>
          </a:bodyPr>
          <a:lstStyle/>
          <a:p>
            <a:r>
              <a:rPr lang="ru-RU" dirty="0" smtClean="0"/>
              <a:t>   Для </a:t>
            </a:r>
            <a:r>
              <a:rPr lang="ru-RU" dirty="0"/>
              <a:t>перевода на следующий учебный год обучающегося на семейном образовании (самообразовании) предусмотрен следующий порядок действий:</a:t>
            </a:r>
          </a:p>
          <a:p>
            <a:pPr lvl="0"/>
            <a:r>
              <a:rPr lang="ru-RU" dirty="0" smtClean="0"/>
              <a:t>- в </a:t>
            </a:r>
            <a:r>
              <a:rPr lang="ru-RU" dirty="0"/>
              <a:t>конце учебного года ученика, прикреплённого к ОО, нужно зачислить в конкретный класс для прохождения аттестации и выставления итоговых оценок. Для этого в разделе «Управление - Движение учащихся» нужно создать приказ о переводе из класса в класс с подтипом документа «Перевод из прикреплённых», то есть зачислить ребёнка в конкретный класс;</a:t>
            </a:r>
          </a:p>
          <a:p>
            <a:pPr lvl="0"/>
            <a:r>
              <a:rPr lang="ru-RU" dirty="0" smtClean="0"/>
              <a:t>- выставить </a:t>
            </a:r>
            <a:r>
              <a:rPr lang="ru-RU" dirty="0"/>
              <a:t>итоговые отметки по предметам;</a:t>
            </a:r>
          </a:p>
          <a:p>
            <a:r>
              <a:rPr lang="ru-RU" dirty="0" smtClean="0"/>
              <a:t>- создать </a:t>
            </a:r>
            <a:r>
              <a:rPr lang="ru-RU" dirty="0"/>
              <a:t>приказ о переводе в следующий класс. Если в следующем году учащийся также будет на семейном обучении, то создать для него отдельный приказ о переводе на следующий год, указав подтип документа «В прикреплённые к ОО».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214711" y="269895"/>
            <a:ext cx="7751464" cy="87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Семейное образование (самообразование)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12192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pic>
        <p:nvPicPr>
          <p:cNvPr id="15364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58763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12888" y="1268413"/>
            <a:ext cx="9155112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34878" y="1550791"/>
            <a:ext cx="7661540" cy="4616648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sz="1600" dirty="0" smtClean="0"/>
              <a:t>При </a:t>
            </a:r>
            <a:r>
              <a:rPr lang="ru-RU" sz="1600" dirty="0"/>
              <a:t>частичном семейном образовании (самообразовании) обучающийся зачисляется в класс через приказ о движении с типом документа «Зачисление в школу» и подтипом документа «Все зачисленные» </a:t>
            </a:r>
            <a:r>
              <a:rPr lang="ru-RU" sz="1600" dirty="0" smtClean="0"/>
              <a:t>и </a:t>
            </a:r>
            <a:r>
              <a:rPr lang="ru-RU" sz="1600" dirty="0"/>
              <a:t>выбором класса для </a:t>
            </a:r>
            <a:r>
              <a:rPr lang="ru-RU" sz="1600" dirty="0" smtClean="0"/>
              <a:t>зачисления.</a:t>
            </a:r>
          </a:p>
          <a:p>
            <a:r>
              <a:rPr lang="ru-RU" sz="1600" dirty="0" smtClean="0"/>
              <a:t>   В </a:t>
            </a:r>
            <a:r>
              <a:rPr lang="ru-RU" sz="1600" dirty="0"/>
              <a:t>результате такого зачисления обучающийся, находящийся на частичном семейном образовании (самообразовании), будет отображаться в классном журнале на всех предметах:</a:t>
            </a:r>
          </a:p>
          <a:p>
            <a:pPr lvl="0"/>
            <a:r>
              <a:rPr lang="ru-RU" sz="1600" dirty="0" smtClean="0"/>
              <a:t>- на </a:t>
            </a:r>
            <a:r>
              <a:rPr lang="ru-RU" sz="1600" dirty="0"/>
              <a:t>тех, которые он изучает в образовательной организации;</a:t>
            </a:r>
          </a:p>
          <a:p>
            <a:pPr lvl="0"/>
            <a:r>
              <a:rPr lang="ru-RU" sz="1600" dirty="0" smtClean="0"/>
              <a:t>- на </a:t>
            </a:r>
            <a:r>
              <a:rPr lang="ru-RU" sz="1600" dirty="0"/>
              <a:t>тех, которые он изучает вне её. </a:t>
            </a:r>
          </a:p>
          <a:p>
            <a:r>
              <a:rPr lang="ru-RU" sz="1600" dirty="0" smtClean="0"/>
              <a:t>   По </a:t>
            </a:r>
            <a:r>
              <a:rPr lang="ru-RU" sz="1600" dirty="0"/>
              <a:t>предметам, изучаемым вне образовательной организации в электронный журнал выставляются только итоговые отметки.</a:t>
            </a:r>
          </a:p>
          <a:p>
            <a:r>
              <a:rPr lang="ru-RU" sz="1600" dirty="0" smtClean="0"/>
              <a:t>   По </a:t>
            </a:r>
            <a:r>
              <a:rPr lang="ru-RU" sz="1600" dirty="0"/>
              <a:t>предметам, изучаемым в образовательной организации ведется стандартный учет успеваемости и посещаемости.</a:t>
            </a:r>
          </a:p>
          <a:p>
            <a:r>
              <a:rPr lang="ru-RU" sz="1600" dirty="0" smtClean="0"/>
              <a:t>   К </a:t>
            </a:r>
            <a:r>
              <a:rPr lang="ru-RU" sz="1600" dirty="0"/>
              <a:t>распечатанному классному журналу прикладывают копию документа, подтверждающего частичное семейное образование (самообразование).</a:t>
            </a:r>
          </a:p>
          <a:p>
            <a:r>
              <a:rPr lang="ru-RU" sz="1600" dirty="0" smtClean="0"/>
              <a:t>   Перевод </a:t>
            </a:r>
            <a:r>
              <a:rPr lang="ru-RU" sz="1600" dirty="0"/>
              <a:t>на следующий учебный год производится, как и для всех учащихся в образовательной организации.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214711" y="269895"/>
            <a:ext cx="7751464" cy="87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Семейное образование (самообразование)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51" r="42822"/>
          <a:stretch/>
        </p:blipFill>
        <p:spPr bwMode="auto">
          <a:xfrm>
            <a:off x="407988" y="1556792"/>
            <a:ext cx="3429000" cy="2231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16" r="22244"/>
          <a:stretch/>
        </p:blipFill>
        <p:spPr bwMode="auto">
          <a:xfrm>
            <a:off x="153988" y="3996356"/>
            <a:ext cx="3937000" cy="2124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3914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12192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pic>
        <p:nvPicPr>
          <p:cNvPr id="717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58763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12888" y="1268413"/>
            <a:ext cx="9155112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07988" y="4077073"/>
            <a:ext cx="1137664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Необходимо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создать подгруппы только для тех предметов, которые изучают учащиеся, обучающиеся на дому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Например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согласного классическому плану в 9 классе изучают 12 предметов. Но девятиклассники, которые обучаются на дому, согласно их индивидуальному учебному плану проходят только 7 предметов. Поэтому создаем подгруппы только для 7 предметов. Для остальных 5 предметов подгруппы создавать не следует.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011340" y="272266"/>
            <a:ext cx="4158207" cy="87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на дому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407988" y="1469630"/>
            <a:ext cx="11376644" cy="253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Автоматизированная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система «Сетевой город. Образование» позволяет фиксировать реальный образовательный процесс учащихся, обучающихся на дому, без использования дополнительно бумажных журналов.  </a:t>
            </a:r>
          </a:p>
          <a:p>
            <a:pPr algn="just">
              <a:defRPr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Это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возможно сделать с помощью деления предметов для классов с обучающимися на дому на подгруппы, где в одной подгруппе - основная часть класса, а в другой подгруппе – учащиеся, обучающиеся на дому.  </a:t>
            </a:r>
          </a:p>
          <a:p>
            <a:pPr algn="just">
              <a:defRPr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Данный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способ позволяет вести электронный журнал, где будет отображаться реальная картина образовательного процесса обучающихся на дому, т.к. для в системе СГО для подгруппы мы можем: 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выбирать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другого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учителя,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составлять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отдельное расписание, </a:t>
            </a:r>
            <a:endParaRPr lang="ru-RU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заполнять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темы уроков и домашнее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задание,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выставлять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текущую успеваемость и посещаемость. </a:t>
            </a:r>
          </a:p>
        </p:txBody>
      </p:sp>
    </p:spTree>
    <p:extLst>
      <p:ext uri="{BB962C8B-B14F-4D97-AF65-F5344CB8AC3E}">
        <p14:creationId xmlns:p14="http://schemas.microsoft.com/office/powerpoint/2010/main" val="1714275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530" y="219869"/>
            <a:ext cx="1219253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pic>
        <p:nvPicPr>
          <p:cNvPr id="717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58763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12888" y="1268413"/>
            <a:ext cx="9155112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407988" y="4869160"/>
            <a:ext cx="799489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</a:rPr>
              <a:t> </a:t>
            </a:r>
            <a:r>
              <a:rPr lang="ru-RU" altLang="ru-RU" sz="1600" dirty="0" smtClean="0">
                <a:latin typeface="Arial" panose="020B0604020202020204" pitchFamily="34" charset="0"/>
              </a:rPr>
              <a:t>  Выбираем </a:t>
            </a:r>
            <a:r>
              <a:rPr lang="ru-RU" altLang="ru-RU" sz="1600" dirty="0">
                <a:latin typeface="Arial" panose="020B0604020202020204" pitchFamily="34" charset="0"/>
              </a:rPr>
              <a:t>вкладку «Обучение/ Предметы». Добавляем предметы для класса, выбирая нужные подгруппы: </a:t>
            </a:r>
            <a:r>
              <a:rPr lang="ru-RU" altLang="ru-RU" sz="1600" dirty="0" smtClean="0">
                <a:latin typeface="Arial" panose="020B0604020202020204" pitchFamily="34" charset="0"/>
              </a:rPr>
              <a:t>«</a:t>
            </a:r>
            <a:r>
              <a:rPr lang="ru-RU" altLang="ru-RU" sz="1600" dirty="0">
                <a:latin typeface="Arial" panose="020B0604020202020204" pitchFamily="34" charset="0"/>
              </a:rPr>
              <a:t>Дом.» или «</a:t>
            </a:r>
            <a:r>
              <a:rPr lang="ru-RU" altLang="ru-RU" sz="1600" dirty="0" err="1">
                <a:latin typeface="Arial" panose="020B0604020202020204" pitchFamily="34" charset="0"/>
              </a:rPr>
              <a:t>Очн</a:t>
            </a:r>
            <a:r>
              <a:rPr lang="ru-RU" altLang="ru-RU" sz="1600" dirty="0" smtClean="0">
                <a:latin typeface="Arial" panose="020B0604020202020204" pitchFamily="34" charset="0"/>
              </a:rPr>
              <a:t>.»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</a:rPr>
              <a:t>Там же обучающихся </a:t>
            </a:r>
            <a:r>
              <a:rPr lang="ru-RU" sz="1600" dirty="0">
                <a:latin typeface="Arial" panose="020B0604020202020204" pitchFamily="34" charset="0"/>
              </a:rPr>
              <a:t>на дому «определяем» в группу «Дом.» по каждому предмету</a:t>
            </a:r>
            <a:r>
              <a:rPr lang="ru-RU" sz="1600" dirty="0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</a:rPr>
              <a:t> </a:t>
            </a:r>
            <a:r>
              <a:rPr lang="ru-RU" altLang="ru-RU" sz="1600" dirty="0" smtClean="0">
                <a:latin typeface="Arial" panose="020B0604020202020204" pitchFamily="34" charset="0"/>
              </a:rPr>
              <a:t>  Составляем расписание.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</a:rPr>
              <a:t> </a:t>
            </a:r>
            <a:r>
              <a:rPr lang="ru-RU" altLang="ru-RU" sz="1600" dirty="0" smtClean="0">
                <a:latin typeface="Arial" panose="020B0604020202020204" pitchFamily="34" charset="0"/>
              </a:rPr>
              <a:t>  Классический </a:t>
            </a:r>
            <a:r>
              <a:rPr lang="ru-RU" altLang="ru-RU" sz="1600" dirty="0">
                <a:latin typeface="Arial" panose="020B0604020202020204" pitchFamily="34" charset="0"/>
              </a:rPr>
              <a:t>учебный план для основной части класса размещается в разделе «Планирование». Учебный план для подгруппы «Дом.» необходимо разместить во вкладке «Ресурсы/ Документы/ Публичные документы».</a:t>
            </a:r>
            <a:endParaRPr lang="ru-RU" altLang="ru-RU" sz="1600" dirty="0" smtClean="0">
              <a:latin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011340" y="272266"/>
            <a:ext cx="4158207" cy="87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на дому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526488"/>
            <a:ext cx="3167732" cy="23426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444" y="2526488"/>
            <a:ext cx="2703338" cy="232092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550966" y="2526488"/>
            <a:ext cx="34934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создания подгрупп следует выполнить следующие действия.</a:t>
            </a:r>
          </a:p>
          <a:p>
            <a:r>
              <a:rPr lang="ru-RU" dirty="0"/>
              <a:t>   Выбираем вкладку «Планирование/ Предметы/ Редактирование свойства предмета».  В поле «Подгруппы предметов» добавляем две подгруппы: Полное название: «Очное». Сокращенное название: «</a:t>
            </a:r>
            <a:r>
              <a:rPr lang="ru-RU" dirty="0" err="1"/>
              <a:t>Очн</a:t>
            </a:r>
            <a:r>
              <a:rPr lang="ru-RU" dirty="0"/>
              <a:t>». Полное название: </a:t>
            </a:r>
            <a:r>
              <a:rPr lang="ru-RU" dirty="0" smtClean="0"/>
              <a:t>«Домашнее». </a:t>
            </a:r>
            <a:r>
              <a:rPr lang="ru-RU" dirty="0"/>
              <a:t>Сокращенное название: «Дом».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293799" y="1432248"/>
            <a:ext cx="115932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ОБУЧЕНИЕ НА ДОМУ В ТЕЧЕНИЕ ВСЕГО УЧЕБНОГО ГОДА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Arial" panose="020B0604020202020204" pitchFamily="34" charset="0"/>
              </a:rPr>
              <a:t>Если </a:t>
            </a:r>
            <a:r>
              <a:rPr lang="ru-RU" altLang="ru-RU" sz="1600" dirty="0">
                <a:latin typeface="Arial" panose="020B0604020202020204" pitchFamily="34" charset="0"/>
              </a:rPr>
              <a:t>учащиеся обучаются на дому в течение всего учебного года, то разделить предмет на подгруппы и распределить обучающихся по подгруппам необходимо в начале года. При этом обучающиеся на дому будут отображаться в журнале только на своих страницах. </a:t>
            </a:r>
            <a:endParaRPr lang="ru-RU" altLang="ru-RU" sz="16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86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pic>
        <p:nvPicPr>
          <p:cNvPr id="717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58763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12888" y="1268413"/>
            <a:ext cx="9155112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293799" y="1432248"/>
            <a:ext cx="11593288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sz="1800" b="1" dirty="0">
                <a:latin typeface="Arial" panose="020B0604020202020204" pitchFamily="34" charset="0"/>
              </a:rPr>
              <a:t>ОБУЧЕНИЕ НА ДОМУ В ТЕЧЕНИЕ ВСЕГО УЧЕБНОГО ПЕРИОДА</a:t>
            </a:r>
            <a:r>
              <a:rPr lang="ru-RU" b="1" dirty="0"/>
              <a:t>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</a:rPr>
              <a:t>Если учащиеся обучаются на дому в течение учебного периода (четверти, полугодия, триместра), то необходимо поделить предмет на подгруппы перед началом учебного периода</a:t>
            </a:r>
            <a:r>
              <a:rPr lang="ru-RU" altLang="ru-RU" sz="1600" dirty="0" smtClean="0">
                <a:latin typeface="Arial" panose="020B0604020202020204" pitchFamily="34" charset="0"/>
              </a:rPr>
              <a:t>.</a:t>
            </a:r>
            <a:endParaRPr lang="ru-RU" altLang="ru-RU" sz="1600" i="1" dirty="0">
              <a:latin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4011340" y="272266"/>
            <a:ext cx="4158207" cy="87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на дому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638507"/>
            <a:ext cx="4296274" cy="3487452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4943872" y="2638507"/>
            <a:ext cx="694321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Arial" panose="020B0604020202020204" pitchFamily="34" charset="0"/>
              </a:rPr>
              <a:t>     Во </a:t>
            </a:r>
            <a:r>
              <a:rPr lang="ru-RU" altLang="ru-RU" sz="1600" dirty="0">
                <a:latin typeface="Arial" panose="020B0604020202020204" pitchFamily="34" charset="0"/>
              </a:rPr>
              <a:t>вкладке «Обучение/ Предметы» редактируем предметы для данного класса: выбираем предмет, снимаем «галочку» с тех учебных периодов, в которых появляются учащиеся, обучающиеся на дому</a:t>
            </a:r>
            <a:r>
              <a:rPr lang="ru-RU" altLang="ru-RU" sz="1600" dirty="0" smtClean="0">
                <a:latin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</a:rPr>
              <a:t> </a:t>
            </a:r>
            <a:r>
              <a:rPr lang="ru-RU" altLang="ru-RU" sz="1600" dirty="0" smtClean="0">
                <a:latin typeface="Arial" panose="020B0604020202020204" pitchFamily="34" charset="0"/>
              </a:rPr>
              <a:t>    Возвращаемся </a:t>
            </a:r>
            <a:r>
              <a:rPr lang="ru-RU" altLang="ru-RU" sz="1600" dirty="0">
                <a:latin typeface="Arial" panose="020B0604020202020204" pitchFamily="34" charset="0"/>
              </a:rPr>
              <a:t>во вкладку «Обучение/ Предметы», добавляем обе подгруппы «</a:t>
            </a:r>
            <a:r>
              <a:rPr lang="ru-RU" altLang="ru-RU" sz="1600" dirty="0" err="1">
                <a:latin typeface="Arial" panose="020B0604020202020204" pitchFamily="34" charset="0"/>
              </a:rPr>
              <a:t>Очн</a:t>
            </a:r>
            <a:r>
              <a:rPr lang="ru-RU" altLang="ru-RU" sz="1600" dirty="0">
                <a:latin typeface="Arial" panose="020B0604020202020204" pitchFamily="34" charset="0"/>
              </a:rPr>
              <a:t>.» и «Дом.» нужных предметов, выбирая те учебные периоды, в которых появляются учащиеся, обучающиеся на дому</a:t>
            </a:r>
            <a:r>
              <a:rPr lang="ru-RU" altLang="ru-RU" sz="1600" dirty="0" smtClean="0">
                <a:latin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</a:rPr>
              <a:t> </a:t>
            </a:r>
            <a:r>
              <a:rPr lang="ru-RU" altLang="ru-RU" sz="1600" dirty="0" smtClean="0">
                <a:latin typeface="Arial" panose="020B0604020202020204" pitchFamily="34" charset="0"/>
              </a:rPr>
              <a:t>    Во </a:t>
            </a:r>
            <a:r>
              <a:rPr lang="ru-RU" altLang="ru-RU" sz="1600" dirty="0">
                <a:latin typeface="Arial" panose="020B0604020202020204" pitchFamily="34" charset="0"/>
              </a:rPr>
              <a:t>вкладке «Обучение/ Подгруппы» распределяем учащихся по </a:t>
            </a:r>
            <a:r>
              <a:rPr lang="ru-RU" altLang="ru-RU" sz="1600" dirty="0" smtClean="0">
                <a:latin typeface="Arial" panose="020B0604020202020204" pitchFamily="34" charset="0"/>
              </a:rPr>
              <a:t>подгруппам.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</a:rPr>
              <a:t> </a:t>
            </a:r>
            <a:r>
              <a:rPr lang="ru-RU" altLang="ru-RU" sz="1600" dirty="0" smtClean="0">
                <a:latin typeface="Arial" panose="020B0604020202020204" pitchFamily="34" charset="0"/>
              </a:rPr>
              <a:t>    Таким </a:t>
            </a:r>
            <a:r>
              <a:rPr lang="ru-RU" altLang="ru-RU" sz="1600" dirty="0">
                <a:latin typeface="Arial" panose="020B0604020202020204" pitchFamily="34" charset="0"/>
              </a:rPr>
              <a:t>образом, учащиеся, обучающиеся на дому, будут отображаться в журнале только на своих страницах.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724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pic>
        <p:nvPicPr>
          <p:cNvPr id="717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58763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12888" y="1268413"/>
            <a:ext cx="9155112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293799" y="1432248"/>
            <a:ext cx="11593288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sz="1800" b="1" dirty="0">
                <a:latin typeface="Arial" panose="020B0604020202020204" pitchFamily="34" charset="0"/>
              </a:rPr>
              <a:t>ОБУЧЕНИЕ НА ДОМУ В ТЕЧЕНИЕ </a:t>
            </a:r>
            <a:r>
              <a:rPr lang="ru-RU" sz="1800" b="1" dirty="0" smtClean="0">
                <a:latin typeface="Arial" panose="020B0604020202020204" pitchFamily="34" charset="0"/>
              </a:rPr>
              <a:t>ЧАСТИ </a:t>
            </a:r>
            <a:r>
              <a:rPr lang="ru-RU" sz="1800" b="1" dirty="0">
                <a:latin typeface="Arial" panose="020B0604020202020204" pitchFamily="34" charset="0"/>
              </a:rPr>
              <a:t>УЧЕБНОГО ПЕРИОДА</a:t>
            </a:r>
            <a:r>
              <a:rPr lang="ru-RU" b="1" dirty="0"/>
              <a:t>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</a:rPr>
              <a:t>Если учащийся перешел на обучение на дому в течение учебного периода на несколько недель и к окончанию учебного периода снова может быть переведен на «очное» обучение.</a:t>
            </a:r>
            <a:endParaRPr lang="ru-RU" altLang="ru-RU" sz="1600" i="1" dirty="0">
              <a:latin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4011340" y="272266"/>
            <a:ext cx="4158207" cy="87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на дому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4943872" y="2509122"/>
            <a:ext cx="694321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     </a:t>
            </a:r>
            <a:r>
              <a:rPr lang="ru-RU" altLang="ru-RU" sz="1400" dirty="0" smtClean="0">
                <a:latin typeface="Arial" panose="020B0604020202020204" pitchFamily="34" charset="0"/>
              </a:rPr>
              <a:t>Во </a:t>
            </a:r>
            <a:r>
              <a:rPr lang="ru-RU" altLang="ru-RU" sz="1400" dirty="0">
                <a:latin typeface="Arial" panose="020B0604020202020204" pitchFamily="34" charset="0"/>
              </a:rPr>
              <a:t>вкладке «Обучение/ Предметы» редактируем интересующие нас предметы: в поле «подгруппа» выбираем «Очное» (причем оставляем все учебные периоды).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</a:rPr>
              <a:t>    Во </a:t>
            </a:r>
            <a:r>
              <a:rPr lang="ru-RU" altLang="ru-RU" sz="1400" dirty="0">
                <a:latin typeface="Arial" panose="020B0604020202020204" pitchFamily="34" charset="0"/>
              </a:rPr>
              <a:t>вкладке «Обучение/ Предметы» добавляем эти же предметы, выбрав подгруппу «Дом.», при этом отмечаем только нужные учебные </a:t>
            </a:r>
            <a:r>
              <a:rPr lang="ru-RU" altLang="ru-RU" sz="1400" dirty="0" smtClean="0">
                <a:latin typeface="Arial" panose="020B0604020202020204" pitchFamily="34" charset="0"/>
              </a:rPr>
              <a:t>периоды.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</a:rPr>
              <a:t>    Во </a:t>
            </a:r>
            <a:r>
              <a:rPr lang="ru-RU" altLang="ru-RU" sz="1400" dirty="0">
                <a:latin typeface="Arial" panose="020B0604020202020204" pitchFamily="34" charset="0"/>
              </a:rPr>
              <a:t>вкладке «Обучение/ Подгруппы» учащихся, которые стали обучаться на дому, добавляем в подгруппы «Дом.» по каждому предмету.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</a:rPr>
              <a:t>    Составляем </a:t>
            </a:r>
            <a:r>
              <a:rPr lang="ru-RU" altLang="ru-RU" sz="1400" dirty="0">
                <a:latin typeface="Arial" panose="020B0604020202020204" pitchFamily="34" charset="0"/>
              </a:rPr>
              <a:t>расписание для подгрупп предметов «Дом.»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     Обратите </a:t>
            </a:r>
            <a:r>
              <a:rPr lang="ru-RU" altLang="ru-RU" sz="1400" dirty="0">
                <a:latin typeface="Arial" panose="020B0604020202020204" pitchFamily="34" charset="0"/>
              </a:rPr>
              <a:t>внимание, в данном случае обучающиеся на дому одновременно будут отображаться в журнале и на своих страницах, и на страницах основного состава класса. При этом, оценки, посещаемость и другую информацию таким учащимся нужно выставлять на странице подгруппы «Дом.». Клетки на предметных страницах журнала основной части класса в период, когда учащийся обучался на дому, необходимо оставлять пустыми. 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    Если </a:t>
            </a:r>
            <a:r>
              <a:rPr lang="ru-RU" altLang="ru-RU" sz="1400" dirty="0">
                <a:latin typeface="Arial" panose="020B0604020202020204" pitchFamily="34" charset="0"/>
              </a:rPr>
              <a:t>обучающийся до конца учебного периода «возвращается» в класс, то итоговую оценку необходимо выставлять в подгруппе предметов «</a:t>
            </a:r>
            <a:r>
              <a:rPr lang="ru-RU" altLang="ru-RU" sz="1400" dirty="0" err="1">
                <a:latin typeface="Arial" panose="020B0604020202020204" pitchFamily="34" charset="0"/>
              </a:rPr>
              <a:t>Очн</a:t>
            </a:r>
            <a:r>
              <a:rPr lang="ru-RU" altLang="ru-RU" sz="1400" dirty="0">
                <a:latin typeface="Arial" panose="020B0604020202020204" pitchFamily="34" charset="0"/>
              </a:rPr>
              <a:t>.»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    Если </a:t>
            </a:r>
            <a:r>
              <a:rPr lang="ru-RU" altLang="ru-RU" sz="1400" dirty="0">
                <a:latin typeface="Arial" panose="020B0604020202020204" pitchFamily="34" charset="0"/>
              </a:rPr>
              <a:t>обучающийся на конец учебного периода продолжает обучаться на дому, то оценка выставляется в подгруппе предметов «Дом</a:t>
            </a:r>
            <a:r>
              <a:rPr lang="ru-RU" altLang="ru-RU" sz="1400" dirty="0" smtClean="0">
                <a:latin typeface="Arial" panose="020B0604020202020204" pitchFamily="34" charset="0"/>
              </a:rPr>
              <a:t>.»</a:t>
            </a:r>
            <a:endParaRPr lang="ru-RU" altLang="ru-RU" sz="1600" dirty="0"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86" b="30246"/>
          <a:stretch/>
        </p:blipFill>
        <p:spPr>
          <a:xfrm>
            <a:off x="293799" y="2505750"/>
            <a:ext cx="2777865" cy="24166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81"/>
          <a:stretch/>
        </p:blipFill>
        <p:spPr>
          <a:xfrm>
            <a:off x="293799" y="5023371"/>
            <a:ext cx="4208956" cy="159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55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9645</TotalTime>
  <Words>1950</Words>
  <Application>Microsoft Office PowerPoint</Application>
  <PresentationFormat>Широкоэкранный</PresentationFormat>
  <Paragraphs>121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Адаптивная программа обучения по индивидуальному плану</vt:lpstr>
      <vt:lpstr>Адаптивная программа обучения по индивидуальному плану</vt:lpstr>
      <vt:lpstr>Адаптивная программа обучения по индивидуальному плану</vt:lpstr>
      <vt:lpstr>Адаптивная программа обучения по индивидуальному плану</vt:lpstr>
      <vt:lpstr>Адаптивная программа обучения по индивидуальному плану</vt:lpstr>
      <vt:lpstr>Адаптивная программа обучения по индивидуальному плану</vt:lpstr>
      <vt:lpstr>Выставление аттестации по полугодиям при обучении класса по четвертям.</vt:lpstr>
      <vt:lpstr>Выставление аттестации по полугодиям при обучении класса по четвертям.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Неля</dc:creator>
  <cp:lastModifiedBy>Александр С. Незовибатько</cp:lastModifiedBy>
  <cp:revision>957</cp:revision>
  <dcterms:created xsi:type="dcterms:W3CDTF">2011-12-14T07:36:55Z</dcterms:created>
  <dcterms:modified xsi:type="dcterms:W3CDTF">2021-12-10T07:10:17Z</dcterms:modified>
</cp:coreProperties>
</file>