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95" r:id="rId3"/>
    <p:sldId id="420" r:id="rId4"/>
    <p:sldId id="421" r:id="rId5"/>
    <p:sldId id="422" r:id="rId6"/>
    <p:sldId id="434" r:id="rId7"/>
    <p:sldId id="425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376" r:id="rId16"/>
    <p:sldId id="378" r:id="rId17"/>
    <p:sldId id="377" r:id="rId18"/>
    <p:sldId id="435" r:id="rId19"/>
    <p:sldId id="397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Хамардюк Анна Владимировна" initials="ХАВ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28"/>
    <a:srgbClr val="EFFFFF"/>
    <a:srgbClr val="CCECFF"/>
    <a:srgbClr val="A7E2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84" autoAdjust="0"/>
    <p:restoredTop sz="94673" autoAdjust="0"/>
  </p:normalViewPr>
  <p:slideViewPr>
    <p:cSldViewPr snapToGrid="0">
      <p:cViewPr varScale="1">
        <p:scale>
          <a:sx n="90" d="100"/>
          <a:sy n="90" d="100"/>
        </p:scale>
        <p:origin x="114" y="5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menko_m_a\Desktop\&#1044;&#1086;&#1082;&#1083;&#1072;&#1076;%2014022019\&#1050;&#1086;&#1083;-&#1074;&#1086;%20&#1079;&#1072;&#1103;&#1074;&#1083;&#1077;&#1085;&#1080;&#1081;%20&#1074;%201%20&#1082;&#1083;&#1072;&#1089;&#1089;%202018-2019%20&#1085;&#1072;%2013.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menko_m_a\Desktop\&#1044;&#1086;&#1082;&#1083;&#1072;&#1076;%2014022019\&#1050;&#1086;&#1083;-&#1074;&#1086;%20&#1079;&#1072;&#1103;&#1074;&#1083;&#1077;&#1085;&#1080;&#1081;%20&#1074;%201%20&#1082;&#1083;&#1072;&#1089;&#1089;%202018-2019%20&#1085;&#1072;%2013.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menko_m_a\Downloads\&#1054;&#1093;&#1074;&#1072;&#1090;%20&#1054;&#1044;&#1054;%20&#1087;&#1086;%20&#1044;&#1054;&#1054;%20&#1080;%20&#1054;&#1054;%20&#1085;&#1072;%2013.02.2019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omenko_m_a\Downloads\&#1054;&#1093;&#1074;&#1072;&#1090;%20&#1054;&#1044;&#1054;%20&#1087;&#1086;%20&#1044;&#1054;&#1054;%20&#1080;%20&#1054;&#1054;%20&#1085;&#1072;%2013.02.2019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Заявления в 1 класс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2018г.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'13.02.2018'!$A$5:$A$46</c:f>
              <c:strCache>
                <c:ptCount val="42"/>
                <c:pt idx="0">
                  <c:v>УО Геленджик</c:v>
                </c:pt>
                <c:pt idx="1">
                  <c:v>УО МО Абинский район</c:v>
                </c:pt>
                <c:pt idx="2">
                  <c:v>УО МО Апшеронский район</c:v>
                </c:pt>
                <c:pt idx="3">
                  <c:v>УО МО Белоглинский район</c:v>
                </c:pt>
                <c:pt idx="4">
                  <c:v>УО МО Белореченский район</c:v>
                </c:pt>
                <c:pt idx="5">
                  <c:v>УО МО Брюховецкий район</c:v>
                </c:pt>
                <c:pt idx="6">
                  <c:v>УО МО Выселковский район</c:v>
                </c:pt>
                <c:pt idx="7">
                  <c:v>УО МО г. Горячий Ключ</c:v>
                </c:pt>
                <c:pt idx="8">
                  <c:v>УО МО г. Новороссийск</c:v>
                </c:pt>
                <c:pt idx="9">
                  <c:v>УО МО г.Армавир</c:v>
                </c:pt>
                <c:pt idx="10">
                  <c:v>УО МО город-курорт Анапа</c:v>
                </c:pt>
                <c:pt idx="11">
                  <c:v>УО МО Гулькевичский район</c:v>
                </c:pt>
                <c:pt idx="12">
                  <c:v>УО МО Динской район</c:v>
                </c:pt>
                <c:pt idx="13">
                  <c:v>УО МО Ейский район</c:v>
                </c:pt>
                <c:pt idx="14">
                  <c:v>УО МО Кавказский район</c:v>
                </c:pt>
                <c:pt idx="15">
                  <c:v>УО МО Калининский район</c:v>
                </c:pt>
                <c:pt idx="16">
                  <c:v>УО МО Каневской район</c:v>
                </c:pt>
                <c:pt idx="17">
                  <c:v>УО МО Кореновский район</c:v>
                </c:pt>
                <c:pt idx="18">
                  <c:v>УО МО Красноармейский район</c:v>
                </c:pt>
                <c:pt idx="19">
                  <c:v>УО МО Крыловский район</c:v>
                </c:pt>
                <c:pt idx="20">
                  <c:v>УО МО Крымский район</c:v>
                </c:pt>
                <c:pt idx="21">
                  <c:v>УО МО Курганинский район</c:v>
                </c:pt>
                <c:pt idx="22">
                  <c:v>УО МО Кущевский район</c:v>
                </c:pt>
                <c:pt idx="23">
                  <c:v>УО МО Лабинский район</c:v>
                </c:pt>
                <c:pt idx="24">
                  <c:v>УО МО Ленинградский район</c:v>
                </c:pt>
                <c:pt idx="25">
                  <c:v>УО МО Мостовский район</c:v>
                </c:pt>
                <c:pt idx="26">
                  <c:v>УО МО Новокубанский район</c:v>
                </c:pt>
                <c:pt idx="27">
                  <c:v>УО МО Новопокровский район</c:v>
                </c:pt>
                <c:pt idx="28">
                  <c:v>УО МО Отрадненский район</c:v>
                </c:pt>
                <c:pt idx="29">
                  <c:v>УО МО Павловский район</c:v>
                </c:pt>
                <c:pt idx="30">
                  <c:v>УО МО Приморско-Ахтарский район</c:v>
                </c:pt>
                <c:pt idx="31">
                  <c:v>УО МО Северcкий район</c:v>
                </c:pt>
                <c:pt idx="32">
                  <c:v>УО МО Славянский район</c:v>
                </c:pt>
                <c:pt idx="33">
                  <c:v>УО МО Староминский район</c:v>
                </c:pt>
                <c:pt idx="34">
                  <c:v>УО МО Тбилисский район</c:v>
                </c:pt>
                <c:pt idx="35">
                  <c:v>УО МО Темрюкский район</c:v>
                </c:pt>
                <c:pt idx="36">
                  <c:v>УО МО Тимашевский район</c:v>
                </c:pt>
                <c:pt idx="37">
                  <c:v>УО МО Тихорецкий район</c:v>
                </c:pt>
                <c:pt idx="38">
                  <c:v>УО МО Туапсинский район</c:v>
                </c:pt>
                <c:pt idx="39">
                  <c:v>УО МО Успенский район</c:v>
                </c:pt>
                <c:pt idx="40">
                  <c:v>УО МО Усть-Лабинский район</c:v>
                </c:pt>
                <c:pt idx="41">
                  <c:v>УО МО Щербиновский район</c:v>
                </c:pt>
              </c:strCache>
            </c:strRef>
          </c:cat>
          <c:val>
            <c:numRef>
              <c:f>'13.02.2018'!$B$5:$B$46</c:f>
              <c:numCache>
                <c:formatCode>General</c:formatCode>
                <c:ptCount val="42"/>
                <c:pt idx="0">
                  <c:v>578</c:v>
                </c:pt>
                <c:pt idx="1">
                  <c:v>295</c:v>
                </c:pt>
                <c:pt idx="2">
                  <c:v>45</c:v>
                </c:pt>
                <c:pt idx="3">
                  <c:v>3</c:v>
                </c:pt>
                <c:pt idx="4">
                  <c:v>308</c:v>
                </c:pt>
                <c:pt idx="5">
                  <c:v>85</c:v>
                </c:pt>
                <c:pt idx="6">
                  <c:v>58</c:v>
                </c:pt>
                <c:pt idx="7">
                  <c:v>25</c:v>
                </c:pt>
                <c:pt idx="8">
                  <c:v>310</c:v>
                </c:pt>
                <c:pt idx="9">
                  <c:v>564</c:v>
                </c:pt>
                <c:pt idx="10">
                  <c:v>653</c:v>
                </c:pt>
                <c:pt idx="11">
                  <c:v>10</c:v>
                </c:pt>
                <c:pt idx="12">
                  <c:v>538</c:v>
                </c:pt>
                <c:pt idx="13">
                  <c:v>390</c:v>
                </c:pt>
                <c:pt idx="14">
                  <c:v>92</c:v>
                </c:pt>
                <c:pt idx="15">
                  <c:v>74</c:v>
                </c:pt>
                <c:pt idx="16">
                  <c:v>93</c:v>
                </c:pt>
                <c:pt idx="17">
                  <c:v>131</c:v>
                </c:pt>
                <c:pt idx="18">
                  <c:v>207</c:v>
                </c:pt>
                <c:pt idx="19">
                  <c:v>90</c:v>
                </c:pt>
                <c:pt idx="20">
                  <c:v>39</c:v>
                </c:pt>
                <c:pt idx="21">
                  <c:v>234</c:v>
                </c:pt>
                <c:pt idx="22">
                  <c:v>113</c:v>
                </c:pt>
                <c:pt idx="23">
                  <c:v>136</c:v>
                </c:pt>
                <c:pt idx="24">
                  <c:v>26</c:v>
                </c:pt>
                <c:pt idx="25">
                  <c:v>34</c:v>
                </c:pt>
                <c:pt idx="26">
                  <c:v>155</c:v>
                </c:pt>
                <c:pt idx="27">
                  <c:v>38</c:v>
                </c:pt>
                <c:pt idx="28">
                  <c:v>68</c:v>
                </c:pt>
                <c:pt idx="29">
                  <c:v>9</c:v>
                </c:pt>
                <c:pt idx="30">
                  <c:v>78</c:v>
                </c:pt>
                <c:pt idx="31">
                  <c:v>221</c:v>
                </c:pt>
                <c:pt idx="32">
                  <c:v>79</c:v>
                </c:pt>
                <c:pt idx="33">
                  <c:v>24</c:v>
                </c:pt>
                <c:pt idx="34">
                  <c:v>8</c:v>
                </c:pt>
                <c:pt idx="35">
                  <c:v>75</c:v>
                </c:pt>
                <c:pt idx="36">
                  <c:v>417</c:v>
                </c:pt>
                <c:pt idx="37">
                  <c:v>526</c:v>
                </c:pt>
                <c:pt idx="38">
                  <c:v>415</c:v>
                </c:pt>
                <c:pt idx="39">
                  <c:v>100</c:v>
                </c:pt>
                <c:pt idx="40">
                  <c:v>267</c:v>
                </c:pt>
                <c:pt idx="41">
                  <c:v>72</c:v>
                </c:pt>
              </c:numCache>
            </c:numRef>
          </c:val>
        </c:ser>
        <c:ser>
          <c:idx val="1"/>
          <c:order val="1"/>
          <c:tx>
            <c:v>2019г.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'13.02.2018'!$A$5:$A$46</c:f>
              <c:strCache>
                <c:ptCount val="42"/>
                <c:pt idx="0">
                  <c:v>УО Геленджик</c:v>
                </c:pt>
                <c:pt idx="1">
                  <c:v>УО МО Абинский район</c:v>
                </c:pt>
                <c:pt idx="2">
                  <c:v>УО МО Апшеронский район</c:v>
                </c:pt>
                <c:pt idx="3">
                  <c:v>УО МО Белоглинский район</c:v>
                </c:pt>
                <c:pt idx="4">
                  <c:v>УО МО Белореченский район</c:v>
                </c:pt>
                <c:pt idx="5">
                  <c:v>УО МО Брюховецкий район</c:v>
                </c:pt>
                <c:pt idx="6">
                  <c:v>УО МО Выселковский район</c:v>
                </c:pt>
                <c:pt idx="7">
                  <c:v>УО МО г. Горячий Ключ</c:v>
                </c:pt>
                <c:pt idx="8">
                  <c:v>УО МО г. Новороссийск</c:v>
                </c:pt>
                <c:pt idx="9">
                  <c:v>УО МО г.Армавир</c:v>
                </c:pt>
                <c:pt idx="10">
                  <c:v>УО МО город-курорт Анапа</c:v>
                </c:pt>
                <c:pt idx="11">
                  <c:v>УО МО Гулькевичский район</c:v>
                </c:pt>
                <c:pt idx="12">
                  <c:v>УО МО Динской район</c:v>
                </c:pt>
                <c:pt idx="13">
                  <c:v>УО МО Ейский район</c:v>
                </c:pt>
                <c:pt idx="14">
                  <c:v>УО МО Кавказский район</c:v>
                </c:pt>
                <c:pt idx="15">
                  <c:v>УО МО Калининский район</c:v>
                </c:pt>
                <c:pt idx="16">
                  <c:v>УО МО Каневской район</c:v>
                </c:pt>
                <c:pt idx="17">
                  <c:v>УО МО Кореновский район</c:v>
                </c:pt>
                <c:pt idx="18">
                  <c:v>УО МО Красноармейский район</c:v>
                </c:pt>
                <c:pt idx="19">
                  <c:v>УО МО Крыловский район</c:v>
                </c:pt>
                <c:pt idx="20">
                  <c:v>УО МО Крымский район</c:v>
                </c:pt>
                <c:pt idx="21">
                  <c:v>УО МО Курганинский район</c:v>
                </c:pt>
                <c:pt idx="22">
                  <c:v>УО МО Кущевский район</c:v>
                </c:pt>
                <c:pt idx="23">
                  <c:v>УО МО Лабинский район</c:v>
                </c:pt>
                <c:pt idx="24">
                  <c:v>УО МО Ленинградский район</c:v>
                </c:pt>
                <c:pt idx="25">
                  <c:v>УО МО Мостовский район</c:v>
                </c:pt>
                <c:pt idx="26">
                  <c:v>УО МО Новокубанский район</c:v>
                </c:pt>
                <c:pt idx="27">
                  <c:v>УО МО Новопокровский район</c:v>
                </c:pt>
                <c:pt idx="28">
                  <c:v>УО МО Отрадненский район</c:v>
                </c:pt>
                <c:pt idx="29">
                  <c:v>УО МО Павловский район</c:v>
                </c:pt>
                <c:pt idx="30">
                  <c:v>УО МО Приморско-Ахтарский район</c:v>
                </c:pt>
                <c:pt idx="31">
                  <c:v>УО МО Северcкий район</c:v>
                </c:pt>
                <c:pt idx="32">
                  <c:v>УО МО Славянский район</c:v>
                </c:pt>
                <c:pt idx="33">
                  <c:v>УО МО Староминский район</c:v>
                </c:pt>
                <c:pt idx="34">
                  <c:v>УО МО Тбилисский район</c:v>
                </c:pt>
                <c:pt idx="35">
                  <c:v>УО МО Темрюкский район</c:v>
                </c:pt>
                <c:pt idx="36">
                  <c:v>УО МО Тимашевский район</c:v>
                </c:pt>
                <c:pt idx="37">
                  <c:v>УО МО Тихорецкий район</c:v>
                </c:pt>
                <c:pt idx="38">
                  <c:v>УО МО Туапсинский район</c:v>
                </c:pt>
                <c:pt idx="39">
                  <c:v>УО МО Успенский район</c:v>
                </c:pt>
                <c:pt idx="40">
                  <c:v>УО МО Усть-Лабинский район</c:v>
                </c:pt>
                <c:pt idx="41">
                  <c:v>УО МО Щербиновский район</c:v>
                </c:pt>
              </c:strCache>
            </c:strRef>
          </c:cat>
          <c:val>
            <c:numRef>
              <c:f>'13.02.2018'!$E$5:$E$46</c:f>
              <c:numCache>
                <c:formatCode>General</c:formatCode>
                <c:ptCount val="42"/>
                <c:pt idx="0">
                  <c:v>540</c:v>
                </c:pt>
                <c:pt idx="1">
                  <c:v>310</c:v>
                </c:pt>
                <c:pt idx="2">
                  <c:v>148</c:v>
                </c:pt>
                <c:pt idx="3">
                  <c:v>31</c:v>
                </c:pt>
                <c:pt idx="4">
                  <c:v>325</c:v>
                </c:pt>
                <c:pt idx="5">
                  <c:v>38</c:v>
                </c:pt>
                <c:pt idx="6">
                  <c:v>76</c:v>
                </c:pt>
                <c:pt idx="7">
                  <c:v>101</c:v>
                </c:pt>
                <c:pt idx="8">
                  <c:v>292</c:v>
                </c:pt>
                <c:pt idx="9">
                  <c:v>482</c:v>
                </c:pt>
                <c:pt idx="10">
                  <c:v>946</c:v>
                </c:pt>
                <c:pt idx="11">
                  <c:v>79</c:v>
                </c:pt>
                <c:pt idx="12">
                  <c:v>510</c:v>
                </c:pt>
                <c:pt idx="13">
                  <c:v>498</c:v>
                </c:pt>
                <c:pt idx="14">
                  <c:v>105</c:v>
                </c:pt>
                <c:pt idx="15">
                  <c:v>37</c:v>
                </c:pt>
                <c:pt idx="16">
                  <c:v>116</c:v>
                </c:pt>
                <c:pt idx="17">
                  <c:v>157</c:v>
                </c:pt>
                <c:pt idx="18">
                  <c:v>247</c:v>
                </c:pt>
                <c:pt idx="19">
                  <c:v>93</c:v>
                </c:pt>
                <c:pt idx="20">
                  <c:v>160</c:v>
                </c:pt>
                <c:pt idx="21">
                  <c:v>262</c:v>
                </c:pt>
                <c:pt idx="22">
                  <c:v>97</c:v>
                </c:pt>
                <c:pt idx="23">
                  <c:v>191</c:v>
                </c:pt>
                <c:pt idx="24">
                  <c:v>33</c:v>
                </c:pt>
                <c:pt idx="25">
                  <c:v>80</c:v>
                </c:pt>
                <c:pt idx="26">
                  <c:v>76</c:v>
                </c:pt>
                <c:pt idx="27">
                  <c:v>94</c:v>
                </c:pt>
                <c:pt idx="28">
                  <c:v>104</c:v>
                </c:pt>
                <c:pt idx="29">
                  <c:v>14</c:v>
                </c:pt>
                <c:pt idx="30">
                  <c:v>132</c:v>
                </c:pt>
                <c:pt idx="31">
                  <c:v>173</c:v>
                </c:pt>
                <c:pt idx="32">
                  <c:v>113</c:v>
                </c:pt>
                <c:pt idx="33">
                  <c:v>67</c:v>
                </c:pt>
                <c:pt idx="34">
                  <c:v>22</c:v>
                </c:pt>
                <c:pt idx="35">
                  <c:v>147</c:v>
                </c:pt>
                <c:pt idx="36">
                  <c:v>509</c:v>
                </c:pt>
                <c:pt idx="37">
                  <c:v>568</c:v>
                </c:pt>
                <c:pt idx="38">
                  <c:v>555</c:v>
                </c:pt>
                <c:pt idx="39">
                  <c:v>8</c:v>
                </c:pt>
                <c:pt idx="40">
                  <c:v>273</c:v>
                </c:pt>
                <c:pt idx="41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045880"/>
        <c:axId val="328052544"/>
      </c:barChart>
      <c:catAx>
        <c:axId val="328045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052544"/>
        <c:crosses val="autoZero"/>
        <c:auto val="1"/>
        <c:lblAlgn val="ctr"/>
        <c:lblOffset val="100"/>
        <c:noMultiLvlLbl val="0"/>
      </c:catAx>
      <c:valAx>
        <c:axId val="32805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045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2018г.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'13.02.2018'!$H$5:$H$6</c:f>
              <c:strCache>
                <c:ptCount val="2"/>
                <c:pt idx="0">
                  <c:v>УО г. Краснодар</c:v>
                </c:pt>
                <c:pt idx="1">
                  <c:v>УО МО г.Сочи</c:v>
                </c:pt>
              </c:strCache>
            </c:strRef>
          </c:cat>
          <c:val>
            <c:numRef>
              <c:f>'13.02.2018'!$I$5:$I$6</c:f>
              <c:numCache>
                <c:formatCode>General</c:formatCode>
                <c:ptCount val="2"/>
                <c:pt idx="0">
                  <c:v>3448</c:v>
                </c:pt>
                <c:pt idx="1">
                  <c:v>1244</c:v>
                </c:pt>
              </c:numCache>
            </c:numRef>
          </c:val>
        </c:ser>
        <c:ser>
          <c:idx val="1"/>
          <c:order val="1"/>
          <c:tx>
            <c:v>2019г.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'13.02.2018'!$H$5:$H$6</c:f>
              <c:strCache>
                <c:ptCount val="2"/>
                <c:pt idx="0">
                  <c:v>УО г. Краснодар</c:v>
                </c:pt>
                <c:pt idx="1">
                  <c:v>УО МО г.Сочи</c:v>
                </c:pt>
              </c:strCache>
            </c:strRef>
          </c:cat>
          <c:val>
            <c:numRef>
              <c:f>'13.02.2018'!$L$5:$L$6</c:f>
              <c:numCache>
                <c:formatCode>General</c:formatCode>
                <c:ptCount val="2"/>
                <c:pt idx="0">
                  <c:v>3364</c:v>
                </c:pt>
                <c:pt idx="1">
                  <c:v>1255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5174864"/>
        <c:axId val="325825576"/>
      </c:barChart>
      <c:catAx>
        <c:axId val="63517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825576"/>
        <c:crosses val="autoZero"/>
        <c:auto val="1"/>
        <c:lblAlgn val="ctr"/>
        <c:lblOffset val="100"/>
        <c:noMultiLvlLbl val="0"/>
      </c:catAx>
      <c:valAx>
        <c:axId val="32582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517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Контингент ОДО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2018г.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'[Охват ОДО по ДОО и ОО на 13.02.2019 (1).xlsx]СВОД образование 23.03.2018'!$A$2:$A$41</c:f>
              <c:strCache>
                <c:ptCount val="40"/>
                <c:pt idx="0">
                  <c:v>Абинский район</c:v>
                </c:pt>
                <c:pt idx="1">
                  <c:v>Апшеронский район</c:v>
                </c:pt>
                <c:pt idx="2">
                  <c:v>Белоглинский район</c:v>
                </c:pt>
                <c:pt idx="3">
                  <c:v>Белореченский район</c:v>
                </c:pt>
                <c:pt idx="4">
                  <c:v>Брюховецкий район</c:v>
                </c:pt>
                <c:pt idx="5">
                  <c:v>Выселковский район</c:v>
                </c:pt>
                <c:pt idx="6">
                  <c:v>г.Армавир</c:v>
                </c:pt>
                <c:pt idx="7">
                  <c:v>г-к Геленджик</c:v>
                </c:pt>
                <c:pt idx="8">
                  <c:v>г-к Горячий Ключ</c:v>
                </c:pt>
                <c:pt idx="9">
                  <c:v>Гулькевичский район</c:v>
                </c:pt>
                <c:pt idx="10">
                  <c:v>Динской район</c:v>
                </c:pt>
                <c:pt idx="11">
                  <c:v>Ейский район</c:v>
                </c:pt>
                <c:pt idx="12">
                  <c:v>Кавказский район</c:v>
                </c:pt>
                <c:pt idx="13">
                  <c:v>Калининский район</c:v>
                </c:pt>
                <c:pt idx="14">
                  <c:v>Каневской район</c:v>
                </c:pt>
                <c:pt idx="15">
                  <c:v>Кореновский район</c:v>
                </c:pt>
                <c:pt idx="16">
                  <c:v>Красноармейский район</c:v>
                </c:pt>
                <c:pt idx="17">
                  <c:v>Крыловский район</c:v>
                </c:pt>
                <c:pt idx="18">
                  <c:v>Крымский район</c:v>
                </c:pt>
                <c:pt idx="19">
                  <c:v>Курганинский район</c:v>
                </c:pt>
                <c:pt idx="20">
                  <c:v>Кущёвский район</c:v>
                </c:pt>
                <c:pt idx="21">
                  <c:v>Лабинский район</c:v>
                </c:pt>
                <c:pt idx="22">
                  <c:v>Ленинградский район</c:v>
                </c:pt>
                <c:pt idx="23">
                  <c:v>Мостовский район</c:v>
                </c:pt>
                <c:pt idx="24">
                  <c:v>Новокубанский район</c:v>
                </c:pt>
                <c:pt idx="25">
                  <c:v>Новопокровский район</c:v>
                </c:pt>
                <c:pt idx="26">
                  <c:v>Отрадненский район</c:v>
                </c:pt>
                <c:pt idx="27">
                  <c:v>Павловский район</c:v>
                </c:pt>
                <c:pt idx="28">
                  <c:v>Приморско-Ахтарский район</c:v>
                </c:pt>
                <c:pt idx="29">
                  <c:v>Северский район</c:v>
                </c:pt>
                <c:pt idx="30">
                  <c:v>Славянский район</c:v>
                </c:pt>
                <c:pt idx="31">
                  <c:v>Староминский район </c:v>
                </c:pt>
                <c:pt idx="32">
                  <c:v>Тбилисский район</c:v>
                </c:pt>
                <c:pt idx="33">
                  <c:v>Темрюкский район</c:v>
                </c:pt>
                <c:pt idx="34">
                  <c:v>Тимашевский район</c:v>
                </c:pt>
                <c:pt idx="35">
                  <c:v>Тихорецкий район</c:v>
                </c:pt>
                <c:pt idx="36">
                  <c:v>Туапсинский район</c:v>
                </c:pt>
                <c:pt idx="37">
                  <c:v>Успенский район</c:v>
                </c:pt>
                <c:pt idx="38">
                  <c:v>Усть -Лабинский район</c:v>
                </c:pt>
                <c:pt idx="39">
                  <c:v>Щербиновский район</c:v>
                </c:pt>
              </c:strCache>
            </c:strRef>
          </c:cat>
          <c:val>
            <c:numRef>
              <c:f>'[Охват ОДО по ДОО и ОО на 13.02.2019 (1).xlsx]СВОД образование 23.03.2018'!$B$2:$B$41</c:f>
              <c:numCache>
                <c:formatCode>General</c:formatCode>
                <c:ptCount val="40"/>
                <c:pt idx="0">
                  <c:v>2091</c:v>
                </c:pt>
                <c:pt idx="1">
                  <c:v>2667</c:v>
                </c:pt>
                <c:pt idx="2">
                  <c:v>1580</c:v>
                </c:pt>
                <c:pt idx="3">
                  <c:v>5966</c:v>
                </c:pt>
                <c:pt idx="4">
                  <c:v>2671</c:v>
                </c:pt>
                <c:pt idx="5">
                  <c:v>1323</c:v>
                </c:pt>
                <c:pt idx="6">
                  <c:v>4489</c:v>
                </c:pt>
                <c:pt idx="7">
                  <c:v>3430</c:v>
                </c:pt>
                <c:pt idx="8">
                  <c:v>748</c:v>
                </c:pt>
                <c:pt idx="9">
                  <c:v>1419</c:v>
                </c:pt>
                <c:pt idx="10">
                  <c:v>7050</c:v>
                </c:pt>
                <c:pt idx="11">
                  <c:v>937</c:v>
                </c:pt>
                <c:pt idx="12">
                  <c:v>1887</c:v>
                </c:pt>
                <c:pt idx="13">
                  <c:v>2498</c:v>
                </c:pt>
                <c:pt idx="14">
                  <c:v>4694</c:v>
                </c:pt>
                <c:pt idx="15">
                  <c:v>1191</c:v>
                </c:pt>
                <c:pt idx="16">
                  <c:v>4656</c:v>
                </c:pt>
                <c:pt idx="17">
                  <c:v>1124</c:v>
                </c:pt>
                <c:pt idx="18">
                  <c:v>3600</c:v>
                </c:pt>
                <c:pt idx="19">
                  <c:v>3768</c:v>
                </c:pt>
                <c:pt idx="20">
                  <c:v>3208</c:v>
                </c:pt>
                <c:pt idx="21">
                  <c:v>3637</c:v>
                </c:pt>
                <c:pt idx="22">
                  <c:v>2185</c:v>
                </c:pt>
                <c:pt idx="23">
                  <c:v>3136</c:v>
                </c:pt>
                <c:pt idx="24">
                  <c:v>2333</c:v>
                </c:pt>
                <c:pt idx="25">
                  <c:v>2307</c:v>
                </c:pt>
                <c:pt idx="26">
                  <c:v>2110</c:v>
                </c:pt>
                <c:pt idx="27">
                  <c:v>1035</c:v>
                </c:pt>
                <c:pt idx="28">
                  <c:v>2940</c:v>
                </c:pt>
                <c:pt idx="29">
                  <c:v>2889</c:v>
                </c:pt>
                <c:pt idx="30">
                  <c:v>624</c:v>
                </c:pt>
                <c:pt idx="31">
                  <c:v>1074</c:v>
                </c:pt>
                <c:pt idx="32">
                  <c:v>1677</c:v>
                </c:pt>
                <c:pt idx="33">
                  <c:v>6562</c:v>
                </c:pt>
                <c:pt idx="34">
                  <c:v>7521</c:v>
                </c:pt>
                <c:pt idx="35">
                  <c:v>8364</c:v>
                </c:pt>
                <c:pt idx="36">
                  <c:v>3409</c:v>
                </c:pt>
                <c:pt idx="37">
                  <c:v>2167</c:v>
                </c:pt>
                <c:pt idx="38">
                  <c:v>3206</c:v>
                </c:pt>
                <c:pt idx="39">
                  <c:v>574</c:v>
                </c:pt>
              </c:numCache>
            </c:numRef>
          </c:val>
        </c:ser>
        <c:ser>
          <c:idx val="1"/>
          <c:order val="1"/>
          <c:tx>
            <c:v>2019г.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'[Охват ОДО по ДОО и ОО на 13.02.2019 (1).xlsx]СВОД образование 23.03.2018'!$A$2:$A$41</c:f>
              <c:strCache>
                <c:ptCount val="40"/>
                <c:pt idx="0">
                  <c:v>Абинский район</c:v>
                </c:pt>
                <c:pt idx="1">
                  <c:v>Апшеронский район</c:v>
                </c:pt>
                <c:pt idx="2">
                  <c:v>Белоглинский район</c:v>
                </c:pt>
                <c:pt idx="3">
                  <c:v>Белореченский район</c:v>
                </c:pt>
                <c:pt idx="4">
                  <c:v>Брюховецкий район</c:v>
                </c:pt>
                <c:pt idx="5">
                  <c:v>Выселковский район</c:v>
                </c:pt>
                <c:pt idx="6">
                  <c:v>г.Армавир</c:v>
                </c:pt>
                <c:pt idx="7">
                  <c:v>г-к Геленджик</c:v>
                </c:pt>
                <c:pt idx="8">
                  <c:v>г-к Горячий Ключ</c:v>
                </c:pt>
                <c:pt idx="9">
                  <c:v>Гулькевичский район</c:v>
                </c:pt>
                <c:pt idx="10">
                  <c:v>Динской район</c:v>
                </c:pt>
                <c:pt idx="11">
                  <c:v>Ейский район</c:v>
                </c:pt>
                <c:pt idx="12">
                  <c:v>Кавказский район</c:v>
                </c:pt>
                <c:pt idx="13">
                  <c:v>Калининский район</c:v>
                </c:pt>
                <c:pt idx="14">
                  <c:v>Каневской район</c:v>
                </c:pt>
                <c:pt idx="15">
                  <c:v>Кореновский район</c:v>
                </c:pt>
                <c:pt idx="16">
                  <c:v>Красноармейский район</c:v>
                </c:pt>
                <c:pt idx="17">
                  <c:v>Крыловский район</c:v>
                </c:pt>
                <c:pt idx="18">
                  <c:v>Крымский район</c:v>
                </c:pt>
                <c:pt idx="19">
                  <c:v>Курганинский район</c:v>
                </c:pt>
                <c:pt idx="20">
                  <c:v>Кущёвский район</c:v>
                </c:pt>
                <c:pt idx="21">
                  <c:v>Лабинский район</c:v>
                </c:pt>
                <c:pt idx="22">
                  <c:v>Ленинградский район</c:v>
                </c:pt>
                <c:pt idx="23">
                  <c:v>Мостовский район</c:v>
                </c:pt>
                <c:pt idx="24">
                  <c:v>Новокубанский район</c:v>
                </c:pt>
                <c:pt idx="25">
                  <c:v>Новопокровский район</c:v>
                </c:pt>
                <c:pt idx="26">
                  <c:v>Отрадненский район</c:v>
                </c:pt>
                <c:pt idx="27">
                  <c:v>Павловский район</c:v>
                </c:pt>
                <c:pt idx="28">
                  <c:v>Приморско-Ахтарский район</c:v>
                </c:pt>
                <c:pt idx="29">
                  <c:v>Северский район</c:v>
                </c:pt>
                <c:pt idx="30">
                  <c:v>Славянский район</c:v>
                </c:pt>
                <c:pt idx="31">
                  <c:v>Староминский район </c:v>
                </c:pt>
                <c:pt idx="32">
                  <c:v>Тбилисский район</c:v>
                </c:pt>
                <c:pt idx="33">
                  <c:v>Темрюкский район</c:v>
                </c:pt>
                <c:pt idx="34">
                  <c:v>Тимашевский район</c:v>
                </c:pt>
                <c:pt idx="35">
                  <c:v>Тихорецкий район</c:v>
                </c:pt>
                <c:pt idx="36">
                  <c:v>Туапсинский район</c:v>
                </c:pt>
                <c:pt idx="37">
                  <c:v>Успенский район</c:v>
                </c:pt>
                <c:pt idx="38">
                  <c:v>Усть -Лабинский район</c:v>
                </c:pt>
                <c:pt idx="39">
                  <c:v>Щербиновский район</c:v>
                </c:pt>
              </c:strCache>
            </c:strRef>
          </c:cat>
          <c:val>
            <c:numRef>
              <c:f>'[Охват ОДО по ДОО и ОО на 13.02.2019 (1).xlsx]СВОД образование 23.03.2018'!$C$2:$C$41</c:f>
              <c:numCache>
                <c:formatCode>General</c:formatCode>
                <c:ptCount val="40"/>
                <c:pt idx="0">
                  <c:v>3498</c:v>
                </c:pt>
                <c:pt idx="1">
                  <c:v>2793</c:v>
                </c:pt>
                <c:pt idx="2">
                  <c:v>1535</c:v>
                </c:pt>
                <c:pt idx="3">
                  <c:v>6368</c:v>
                </c:pt>
                <c:pt idx="4">
                  <c:v>2692</c:v>
                </c:pt>
                <c:pt idx="5">
                  <c:v>1401</c:v>
                </c:pt>
                <c:pt idx="6">
                  <c:v>6951</c:v>
                </c:pt>
                <c:pt idx="7">
                  <c:v>5671</c:v>
                </c:pt>
                <c:pt idx="8">
                  <c:v>1113</c:v>
                </c:pt>
                <c:pt idx="9">
                  <c:v>1658</c:v>
                </c:pt>
                <c:pt idx="10">
                  <c:v>8097</c:v>
                </c:pt>
                <c:pt idx="11">
                  <c:v>7062</c:v>
                </c:pt>
                <c:pt idx="12">
                  <c:v>1945</c:v>
                </c:pt>
                <c:pt idx="13">
                  <c:v>2552</c:v>
                </c:pt>
                <c:pt idx="14">
                  <c:v>3668</c:v>
                </c:pt>
                <c:pt idx="15">
                  <c:v>1866</c:v>
                </c:pt>
                <c:pt idx="16">
                  <c:v>4658</c:v>
                </c:pt>
                <c:pt idx="17">
                  <c:v>1124</c:v>
                </c:pt>
                <c:pt idx="18">
                  <c:v>3815</c:v>
                </c:pt>
                <c:pt idx="19">
                  <c:v>4707</c:v>
                </c:pt>
                <c:pt idx="20">
                  <c:v>3136</c:v>
                </c:pt>
                <c:pt idx="21">
                  <c:v>4007</c:v>
                </c:pt>
                <c:pt idx="22">
                  <c:v>3287</c:v>
                </c:pt>
                <c:pt idx="23">
                  <c:v>3359</c:v>
                </c:pt>
                <c:pt idx="24">
                  <c:v>2550</c:v>
                </c:pt>
                <c:pt idx="25">
                  <c:v>2339</c:v>
                </c:pt>
                <c:pt idx="26">
                  <c:v>3139</c:v>
                </c:pt>
                <c:pt idx="27">
                  <c:v>1502</c:v>
                </c:pt>
                <c:pt idx="28">
                  <c:v>3021</c:v>
                </c:pt>
                <c:pt idx="29">
                  <c:v>3167</c:v>
                </c:pt>
                <c:pt idx="30">
                  <c:v>1467</c:v>
                </c:pt>
                <c:pt idx="31">
                  <c:v>1113</c:v>
                </c:pt>
                <c:pt idx="32">
                  <c:v>2537</c:v>
                </c:pt>
                <c:pt idx="33">
                  <c:v>6735</c:v>
                </c:pt>
                <c:pt idx="34">
                  <c:v>7603</c:v>
                </c:pt>
                <c:pt idx="35">
                  <c:v>8367</c:v>
                </c:pt>
                <c:pt idx="36">
                  <c:v>4826</c:v>
                </c:pt>
                <c:pt idx="37">
                  <c:v>2292</c:v>
                </c:pt>
                <c:pt idx="38">
                  <c:v>4279</c:v>
                </c:pt>
                <c:pt idx="39">
                  <c:v>597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993152"/>
        <c:axId val="531991584"/>
      </c:barChart>
      <c:catAx>
        <c:axId val="53199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91584"/>
        <c:crosses val="autoZero"/>
        <c:auto val="1"/>
        <c:lblAlgn val="ctr"/>
        <c:lblOffset val="100"/>
        <c:noMultiLvlLbl val="0"/>
      </c:catAx>
      <c:valAx>
        <c:axId val="53199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1993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8637388091611"/>
          <c:y val="1.7088738904847432E-2"/>
          <c:w val="0.82872644305649568"/>
          <c:h val="0.76664082317950899"/>
        </c:manualLayout>
      </c:layout>
      <c:barChart>
        <c:barDir val="col"/>
        <c:grouping val="clustered"/>
        <c:varyColors val="0"/>
        <c:ser>
          <c:idx val="0"/>
          <c:order val="0"/>
          <c:tx>
            <c:v>2018г.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'[Охват ОДО по ДОО и ОО на 13.02.2019 (1).xlsx]СВОД образование 23.03.2018'!$N$2:$N$5</c:f>
              <c:strCache>
                <c:ptCount val="4"/>
                <c:pt idx="0">
                  <c:v>г.Краснодар</c:v>
                </c:pt>
                <c:pt idx="1">
                  <c:v>г.Новороссийск</c:v>
                </c:pt>
                <c:pt idx="2">
                  <c:v>г.Сочи</c:v>
                </c:pt>
                <c:pt idx="3">
                  <c:v>г-к Анапа</c:v>
                </c:pt>
              </c:strCache>
            </c:strRef>
          </c:cat>
          <c:val>
            <c:numRef>
              <c:f>'[Охват ОДО по ДОО и ОО на 13.02.2019 (1).xlsx]СВОД образование 23.03.2018'!$O$2:$O$5</c:f>
              <c:numCache>
                <c:formatCode>General</c:formatCode>
                <c:ptCount val="4"/>
                <c:pt idx="0">
                  <c:v>61510</c:v>
                </c:pt>
                <c:pt idx="1">
                  <c:v>18376</c:v>
                </c:pt>
                <c:pt idx="2">
                  <c:v>26841</c:v>
                </c:pt>
                <c:pt idx="3">
                  <c:v>10082</c:v>
                </c:pt>
              </c:numCache>
            </c:numRef>
          </c:val>
        </c:ser>
        <c:ser>
          <c:idx val="1"/>
          <c:order val="1"/>
          <c:tx>
            <c:v>2019г.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'[Охват ОДО по ДОО и ОО на 13.02.2019 (1).xlsx]СВОД образование 23.03.2018'!$N$2:$N$5</c:f>
              <c:strCache>
                <c:ptCount val="4"/>
                <c:pt idx="0">
                  <c:v>г.Краснодар</c:v>
                </c:pt>
                <c:pt idx="1">
                  <c:v>г.Новороссийск</c:v>
                </c:pt>
                <c:pt idx="2">
                  <c:v>г.Сочи</c:v>
                </c:pt>
                <c:pt idx="3">
                  <c:v>г-к Анапа</c:v>
                </c:pt>
              </c:strCache>
            </c:strRef>
          </c:cat>
          <c:val>
            <c:numRef>
              <c:f>'[Охват ОДО по ДОО и ОО на 13.02.2019 (1).xlsx]СВОД образование 23.03.2018'!$P$2:$P$5</c:f>
              <c:numCache>
                <c:formatCode>General</c:formatCode>
                <c:ptCount val="4"/>
                <c:pt idx="0">
                  <c:v>61530</c:v>
                </c:pt>
                <c:pt idx="1">
                  <c:v>18492</c:v>
                </c:pt>
                <c:pt idx="2">
                  <c:v>27398</c:v>
                </c:pt>
                <c:pt idx="3">
                  <c:v>12004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8050192"/>
        <c:axId val="328047840"/>
      </c:barChart>
      <c:catAx>
        <c:axId val="32805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047840"/>
        <c:crosses val="autoZero"/>
        <c:auto val="1"/>
        <c:lblAlgn val="ctr"/>
        <c:lblOffset val="100"/>
        <c:noMultiLvlLbl val="0"/>
      </c:catAx>
      <c:valAx>
        <c:axId val="32804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8050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8475"/>
          </a:xfrm>
          <a:prstGeom prst="rect">
            <a:avLst/>
          </a:prstGeom>
        </p:spPr>
        <p:txBody>
          <a:bodyPr vert="horz" lIns="91833" tIns="45917" rIns="91833" bIns="45917" rtlCol="0"/>
          <a:lstStyle>
            <a:lvl1pPr algn="r">
              <a:defRPr sz="1200"/>
            </a:lvl1pPr>
          </a:lstStyle>
          <a:p>
            <a:fld id="{8E85FD04-25BC-47FF-B8BE-AFC65F3EE699}" type="datetimeFigureOut">
              <a:rPr lang="ru-RU" smtClean="0"/>
              <a:t>14.02.2019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33" tIns="45917" rIns="91833" bIns="4591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78377"/>
            <a:ext cx="5438775" cy="3908426"/>
          </a:xfrm>
          <a:prstGeom prst="rect">
            <a:avLst/>
          </a:prstGeom>
        </p:spPr>
        <p:txBody>
          <a:bodyPr vert="horz" lIns="91833" tIns="45917" rIns="91833" bIns="4591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8475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9752"/>
            <a:ext cx="2946400" cy="498475"/>
          </a:xfrm>
          <a:prstGeom prst="rect">
            <a:avLst/>
          </a:prstGeom>
        </p:spPr>
        <p:txBody>
          <a:bodyPr vert="horz" lIns="91833" tIns="45917" rIns="91833" bIns="45917" rtlCol="0" anchor="b"/>
          <a:lstStyle>
            <a:lvl1pPr algn="r">
              <a:defRPr sz="1200"/>
            </a:lvl1pPr>
          </a:lstStyle>
          <a:p>
            <a:fld id="{4CA96212-0F23-4661-8269-BE78BA5DB1C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2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585ACEA-AD5C-469D-9EE2-3FD8BABC55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120" y="163979"/>
            <a:ext cx="529875" cy="67849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EA306B7-7481-4E4D-A98B-28AC777BAB0D}"/>
              </a:ext>
            </a:extLst>
          </p:cNvPr>
          <p:cNvSpPr/>
          <p:nvPr userDrawn="1"/>
        </p:nvSpPr>
        <p:spPr>
          <a:xfrm>
            <a:off x="609601" y="695316"/>
            <a:ext cx="10265367" cy="920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6029"/>
            <a:ext cx="10174664" cy="649286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0"/>
            <a:ext cx="12180676" cy="6813376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 descr="D:\Pictures\Флаг Кубани\Герб Кубани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" y="33328"/>
            <a:ext cx="553740" cy="6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874BF-70B1-4619-8E83-A885DAEB3A69}" type="datetimeFigureOut">
              <a:rPr lang="ru-RU" smtClean="0"/>
              <a:pPr/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261BA-3E61-43A2-AE08-91F29E6C07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F5C2332-5309-4435-B45C-F923A7250E5A}"/>
              </a:ext>
            </a:extLst>
          </p:cNvPr>
          <p:cNvSpPr/>
          <p:nvPr/>
        </p:nvSpPr>
        <p:spPr>
          <a:xfrm>
            <a:off x="2157048" y="4061929"/>
            <a:ext cx="7328595" cy="11574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79576" y="2009670"/>
            <a:ext cx="6752911" cy="1683632"/>
          </a:xfrm>
        </p:spPr>
        <p:txBody>
          <a:bodyPr anchor="t" anchorCtr="0">
            <a:noAutofit/>
          </a:bodyPr>
          <a:lstStyle/>
          <a:p>
            <a:pPr algn="ctr"/>
            <a:r>
              <a:rPr lang="ru-RU" sz="2700" dirty="0">
                <a:solidFill>
                  <a:schemeClr val="accent1">
                    <a:lumMod val="75000"/>
                  </a:schemeClr>
                </a:solidFill>
              </a:rPr>
              <a:t>Актуальные изменения и особенности работы в автоматизированной системе управления сферой образования Краснодарского края в 2019 году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7049" y="4425902"/>
            <a:ext cx="7841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Фоменко Михаил Алексеевич,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информационно-аналитического центра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ГБОУ ДПО «Институт развития образования»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Краснодарского края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90365"/>
            <a:ext cx="10284823" cy="51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1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877389"/>
            <a:ext cx="10258696" cy="58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8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83622"/>
            <a:ext cx="10284823" cy="56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41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83622"/>
            <a:ext cx="10284823" cy="56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54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Охват дополнительным образованием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312489"/>
              </p:ext>
            </p:extLst>
          </p:nvPr>
        </p:nvGraphicFramePr>
        <p:xfrm>
          <a:off x="368345" y="695314"/>
          <a:ext cx="8192181" cy="5792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160864"/>
              </p:ext>
            </p:extLst>
          </p:nvPr>
        </p:nvGraphicFramePr>
        <p:xfrm>
          <a:off x="8821783" y="1034142"/>
          <a:ext cx="2734491" cy="531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98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проект «Поддержка семей, имеющих детей»</a:t>
            </a:r>
            <a:br>
              <a:rPr lang="ru-RU" dirty="0"/>
            </a:br>
            <a:r>
              <a:rPr lang="ru-RU" dirty="0"/>
              <a:t>Основные показатели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-2477586" y="3789101"/>
            <a:ext cx="5476971" cy="9553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9595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84455"/>
              </p:ext>
            </p:extLst>
          </p:nvPr>
        </p:nvGraphicFramePr>
        <p:xfrm>
          <a:off x="527540" y="1086909"/>
          <a:ext cx="11301473" cy="5431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7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044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85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99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114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5175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8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146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673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Период, год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29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36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Количество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родителей, в том числе с привлечением некоммерческих организаций (далее – НКО), нарастающим итогом с 2019 года, тыс. единиц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914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% 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46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udod-dshi.edumsko.ru/uploads/2300/2264/section/159067/ministrestvo-obrazovaniya.jpg?15369310416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13" y="1446562"/>
            <a:ext cx="3403294" cy="110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Региональный проект «Поддержка семей, имеющих детей»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6529" y="4131679"/>
            <a:ext cx="8011531" cy="8365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 rot="5400000">
            <a:off x="-2076211" y="3884700"/>
            <a:ext cx="5486907" cy="60657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95959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3520045" y="1787273"/>
            <a:ext cx="1365330" cy="42384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16200000">
            <a:off x="11047682" y="4349144"/>
            <a:ext cx="1069681" cy="422768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376578" y="4298219"/>
            <a:ext cx="126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96" y="4104042"/>
            <a:ext cx="2740708" cy="8932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1262" t="27741" r="22465" b="43213"/>
          <a:stretch/>
        </p:blipFill>
        <p:spPr>
          <a:xfrm>
            <a:off x="4462069" y="1014761"/>
            <a:ext cx="7331837" cy="1920687"/>
          </a:xfrm>
          <a:prstGeom prst="rect">
            <a:avLst/>
          </a:prstGeom>
        </p:spPr>
      </p:pic>
      <p:pic>
        <p:nvPicPr>
          <p:cNvPr id="14" name="Picture 2" descr="https://agilecrm.s3.amazonaws.com/editor/ilumivu/api_icon_png_15160450930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51" y="4677756"/>
            <a:ext cx="1944236" cy="110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00833" y="4181872"/>
            <a:ext cx="811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федерального портала информационно-просветительской поддержки родителей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0800000">
            <a:off x="1697359" y="3544095"/>
            <a:ext cx="1503474" cy="42384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3505298" y="5493953"/>
            <a:ext cx="2120952" cy="5943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Консультационные центры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622385" y="5367283"/>
            <a:ext cx="2505602" cy="1253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Центры диагностики 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консультирования</a:t>
            </a:r>
            <a:b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психолого-медико-педагогические комиссии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213516" y="5416907"/>
            <a:ext cx="1667400" cy="6714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Школа приёмных родителей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789458" y="5416907"/>
            <a:ext cx="2108499" cy="7794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Некоммерческие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66423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Региональный проект «Поддержка семей, имеющих детей»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-2311498" y="3810271"/>
            <a:ext cx="5476971" cy="95535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95959"/>
              </a:solidFill>
            </a:endParaRPr>
          </a:p>
        </p:txBody>
      </p:sp>
      <p:pic>
        <p:nvPicPr>
          <p:cNvPr id="5" name="Picture 2" descr="http://ribkazoloto.68edu.ru/wp-content/uploads/2014/09/kons_centr-1024x10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38" y="871059"/>
            <a:ext cx="1088968" cy="108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20485" y="1729800"/>
            <a:ext cx="2409760" cy="57282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491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0485" y="1135426"/>
            <a:ext cx="2496293" cy="5943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Консультационные центры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57992" y="4116407"/>
            <a:ext cx="2409760" cy="57282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45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32450" y="2702109"/>
            <a:ext cx="2660845" cy="12531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Центры диагностики </a:t>
            </a:r>
            <a:b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консультирования</a:t>
            </a:r>
            <a:b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психолого-медико-педагогические комиссии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98955" y="5811609"/>
            <a:ext cx="2409760" cy="57282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44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32451" y="5139674"/>
            <a:ext cx="2660845" cy="5943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Школа приёмных родителей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458091" y="1135426"/>
            <a:ext cx="731523" cy="5342492"/>
          </a:xfrm>
          <a:prstGeom prst="rightBrace">
            <a:avLst>
              <a:gd name="adj1" fmla="val 51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388812" y="3520259"/>
            <a:ext cx="2282754" cy="572826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30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тыс.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189614" y="2252903"/>
            <a:ext cx="2707721" cy="1306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2018 году оказано услуг родителям детей, а также гражданам, желающим </a:t>
            </a:r>
            <a: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принять </a:t>
            </a:r>
            <a:b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воспитание ребёнка</a:t>
            </a:r>
          </a:p>
          <a:p>
            <a:pPr algn="ctr"/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X:\Отделы\ОБМЕН\ПРОЕКТНОЕ УПРАВЛЕНИЕ\ДОКЛАДЫ И ИНФОРМАЦИИ\Коллегия_07.02.2019\04022019\Консультационные центры_04.02.20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622" y="1893727"/>
            <a:ext cx="4996001" cy="4702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4577050" y="5143873"/>
            <a:ext cx="2721851" cy="1306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План</a:t>
            </a: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год – </a:t>
            </a:r>
          </a:p>
          <a:p>
            <a:pPr algn="ctr"/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2024 год – 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991845" y="5624597"/>
            <a:ext cx="2282754" cy="44098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40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тыс. услуг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5991845" y="6159971"/>
            <a:ext cx="2282754" cy="440980"/>
          </a:xfrm>
          <a:prstGeom prst="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600 </a:t>
            </a: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тыс. услуг</a:t>
            </a:r>
          </a:p>
        </p:txBody>
      </p:sp>
    </p:spTree>
    <p:extLst>
      <p:ext uri="{BB962C8B-B14F-4D97-AF65-F5344CB8AC3E}">
        <p14:creationId xmlns:p14="http://schemas.microsoft.com/office/powerpoint/2010/main" val="210723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1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37" tIns="12618" rIns="25237" bIns="12618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chemeClr val="bg1"/>
                </a:solidFill>
                <a:latin typeface="Helvetica Light"/>
                <a:ea typeface="Open Sans" pitchFamily="34" charset="0"/>
                <a:cs typeface="Open Sans" pitchFamily="34" charset="0"/>
              </a:rPr>
              <a:t>СВЕДЕНИЯ О РОДИТЕЛЬСКОЙ ПЛАТЕ</a:t>
            </a:r>
            <a:endParaRPr lang="ru-RU" altLang="ru-RU" b="1" dirty="0">
              <a:solidFill>
                <a:schemeClr val="bg1"/>
              </a:solidFill>
              <a:latin typeface="Helvetica Ligh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26558" y="2730912"/>
            <a:ext cx="8281306" cy="3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37" tIns="12618" rIns="25237" bIns="12618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002060"/>
                </a:solidFill>
                <a:latin typeface="Helvetica Light"/>
                <a:ea typeface="Open Sans" pitchFamily="34" charset="0"/>
                <a:cs typeface="Open Sans" pitchFamily="34" charset="0"/>
              </a:rPr>
              <a:t>СВЕДЕНИЯ О РОДИТЕЛЬСКОЙ ПЛАТЕ</a:t>
            </a:r>
            <a:endParaRPr lang="ru-RU" altLang="ru-RU" b="1" dirty="0">
              <a:solidFill>
                <a:srgbClr val="002060"/>
              </a:solidFill>
              <a:latin typeface="Helvetica Light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6558" y="3432030"/>
            <a:ext cx="1146544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vetica Light"/>
              </a:rPr>
              <a:t>Сведения о структурных подразделениях, оказывающих услуги ранней помощи </a:t>
            </a:r>
            <a:r>
              <a:rPr lang="ru-RU" dirty="0" smtClean="0">
                <a:latin typeface="Helvetica Light"/>
              </a:rPr>
              <a:t>детям</a:t>
            </a:r>
          </a:p>
          <a:p>
            <a:r>
              <a:rPr lang="ru-RU" dirty="0">
                <a:latin typeface="Helvetica Light"/>
              </a:rPr>
              <a:t>Сведения о наличии специалистов для оказания коррекционной </a:t>
            </a:r>
            <a:r>
              <a:rPr lang="ru-RU" dirty="0" smtClean="0">
                <a:latin typeface="Helvetica Light"/>
              </a:rPr>
              <a:t>помощи</a:t>
            </a:r>
          </a:p>
          <a:p>
            <a:pPr>
              <a:spcBef>
                <a:spcPts val="600"/>
              </a:spcBef>
            </a:pPr>
            <a:r>
              <a:rPr lang="ru-RU" b="1" dirty="0">
                <a:latin typeface="Helvetica Light"/>
              </a:rPr>
              <a:t>Добавлены следующие показатели</a:t>
            </a:r>
            <a:r>
              <a:rPr lang="ru-RU" dirty="0">
                <a:latin typeface="Helvetica Light"/>
              </a:rPr>
              <a:t>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Helvetica Light"/>
              </a:rPr>
              <a:t>Статус функционирования здания;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Helvetica Light"/>
              </a:rPr>
              <a:t>Наличие отдельных помещений в здании;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latin typeface="Helvetica Light"/>
              </a:rPr>
              <a:t>Наличие условий для пребывания детей-инвалидов и детей с ограниченными возможностями здоровья.</a:t>
            </a:r>
          </a:p>
          <a:p>
            <a:r>
              <a:rPr lang="ru-RU" dirty="0" smtClean="0">
                <a:latin typeface="Helvetica Light"/>
              </a:rPr>
              <a:t> </a:t>
            </a:r>
            <a:endParaRPr lang="ru-RU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618113" y="899083"/>
            <a:ext cx="10290892" cy="31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37" tIns="12618" rIns="25237" bIns="12618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7145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0574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24003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2743200" algn="l" defTabSz="6858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002060"/>
                </a:solidFill>
                <a:latin typeface="Helvetica Light"/>
                <a:ea typeface="Open Sans" pitchFamily="34" charset="0"/>
                <a:cs typeface="Open Sans" pitchFamily="34" charset="0"/>
              </a:rPr>
              <a:t>СВЕДЕНИЯ О КОНСУЛЬТАЦИОННЫХ </a:t>
            </a:r>
            <a:r>
              <a:rPr lang="ru-RU" altLang="ru-RU" b="1" dirty="0" smtClean="0">
                <a:solidFill>
                  <a:srgbClr val="002060"/>
                </a:solidFill>
                <a:latin typeface="Helvetica Light"/>
                <a:ea typeface="Open Sans" pitchFamily="34" charset="0"/>
                <a:cs typeface="Open Sans" pitchFamily="34" charset="0"/>
              </a:rPr>
              <a:t>ЦЕНТРАХ</a:t>
            </a:r>
          </a:p>
          <a:p>
            <a:pPr>
              <a:spcBef>
                <a:spcPts val="600"/>
              </a:spcBef>
            </a:pPr>
            <a:r>
              <a:rPr lang="ru-RU" dirty="0">
                <a:latin typeface="Helvetica Light"/>
              </a:rPr>
              <a:t>- количество обращений в КЦ лично и в дистанционной форме в текущем календарном </a:t>
            </a:r>
            <a:r>
              <a:rPr lang="ru-RU" dirty="0" smtClean="0">
                <a:latin typeface="Helvetica Light"/>
              </a:rPr>
              <a:t>году;</a:t>
            </a:r>
            <a:endParaRPr lang="ru-RU" dirty="0">
              <a:latin typeface="Helvetica Light"/>
            </a:endParaRP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dirty="0">
                <a:latin typeface="Helvetica Light"/>
              </a:rPr>
              <a:t>количество штатных и внештатных сотрудников, обеспечивающих деятельность КЦ;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dirty="0">
                <a:latin typeface="Helvetica Light"/>
              </a:rPr>
              <a:t>данные о наличии форм оказания помощи;</a:t>
            </a:r>
          </a:p>
          <a:p>
            <a:pPr marL="171450" indent="-171450">
              <a:spcBef>
                <a:spcPts val="600"/>
              </a:spcBef>
              <a:buFontTx/>
              <a:buChar char="-"/>
            </a:pPr>
            <a:r>
              <a:rPr lang="ru-RU" dirty="0">
                <a:latin typeface="Helvetica Light"/>
              </a:rPr>
              <a:t>количество родителей (законных представителей), обратившихся в КЦ</a:t>
            </a:r>
            <a:endParaRPr lang="ru-RU" altLang="ru-RU" b="1" dirty="0">
              <a:solidFill>
                <a:srgbClr val="002060"/>
              </a:solidFill>
              <a:latin typeface="Helvetica Light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</a:t>
            </a:r>
          </a:p>
        </p:txBody>
      </p:sp>
      <p:pic>
        <p:nvPicPr>
          <p:cNvPr id="6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1" y="903814"/>
            <a:ext cx="836101" cy="8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41792" y="1140043"/>
            <a:ext cx="8793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Реализовать задачи каждого проекта на муниципальном уровне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41792" y="2126864"/>
            <a:ext cx="8793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Достичь основных показателей не ниже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среднекраевого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уровня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1792" y="3100768"/>
            <a:ext cx="8175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Обеспечить эффективное межведомственное взаимодействие при выполнении мероприятий проектов</a:t>
            </a:r>
          </a:p>
        </p:txBody>
      </p:sp>
      <p:pic>
        <p:nvPicPr>
          <p:cNvPr id="10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1" y="1973247"/>
            <a:ext cx="836101" cy="8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1" y="3165147"/>
            <a:ext cx="836101" cy="8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41791" y="4173253"/>
            <a:ext cx="86329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Обеспечить готовность участия муниципального образования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федеральных конкурсных отборах проектов:</a:t>
            </a:r>
          </a:p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«Современная школа», «Успех каждого ребёнка», «Цифровая образовательная среда» и «Поддержка семей, имеющих детей»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41791" y="5786060"/>
            <a:ext cx="8175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Организовать информационно-разъяснительную работу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педагогическом и родительском сообществах</a:t>
            </a:r>
          </a:p>
        </p:txBody>
      </p:sp>
      <p:pic>
        <p:nvPicPr>
          <p:cNvPr id="14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31" y="4422285"/>
            <a:ext cx="836101" cy="8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qlink.ru/assets/templates/home/img/preimushestva/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29" y="5721951"/>
            <a:ext cx="836101" cy="8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435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Национальный проект «Образование»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93107" y="1492456"/>
            <a:ext cx="10785626" cy="194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Обеспечить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конкурентоспособность образования края, способствовать вхождению Российской Федерации в число 10 ведущих стран мира по качеству общего образования.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Воспитание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гармонично развитой и социально ответственной личности на основе духовно-нравственных ценностей народов края, исторических и национально-культурных традиций.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93107" y="3999982"/>
            <a:ext cx="466659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Современная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школа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Успех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каждого ребенка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Поддержка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семей, имеющих детей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Цифровая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образовательная среда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Учитель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будущего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Молодые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профессионалы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Новые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возможности для </a:t>
            </a: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каждого</a:t>
            </a:r>
            <a:endParaRPr lang="ru-RU" sz="2000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Социальная </a:t>
            </a:r>
            <a:r>
              <a:rPr lang="ru-RU" sz="2000" dirty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активность</a:t>
            </a:r>
          </a:p>
          <a:p>
            <a:pPr marL="342900" indent="-342900">
              <a:buFont typeface="Wingdings" pitchFamily="2" charset="2"/>
              <a:buChar char="§"/>
            </a:pPr>
            <a:endParaRPr lang="ru-RU" sz="2000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69083" y="1125538"/>
            <a:ext cx="10735832" cy="381897"/>
          </a:xfrm>
          <a:prstGeom prst="rect">
            <a:avLst/>
          </a:prstGeom>
          <a:noFill/>
        </p:spPr>
        <p:txBody>
          <a:bodyPr wrap="square" lIns="103885" tIns="51942" rIns="103885" bIns="5194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Цели:</a:t>
            </a:r>
            <a:endParaRPr lang="ru-RU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4589" y="3501802"/>
            <a:ext cx="2934456" cy="381897"/>
          </a:xfrm>
          <a:prstGeom prst="rect">
            <a:avLst/>
          </a:prstGeom>
          <a:noFill/>
        </p:spPr>
        <p:txBody>
          <a:bodyPr wrap="none" lIns="103885" tIns="51942" rIns="103885" bIns="5194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Региональные проекты:</a:t>
            </a:r>
            <a:endParaRPr lang="ru-RU" b="1" dirty="0">
              <a:solidFill>
                <a:srgbClr val="00206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8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проект «Цифровая образовательная среда»</a:t>
            </a:r>
            <a:br>
              <a:rPr lang="ru-RU" dirty="0"/>
            </a:br>
            <a:r>
              <a:rPr lang="ru-RU" dirty="0"/>
              <a:t>Основные показатели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30629" y="943075"/>
          <a:ext cx="11676185" cy="578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3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46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22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08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89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03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9474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2417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Период, год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178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9778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образовательных организаций, расположенных на территории Краснодарского</a:t>
                      </a:r>
                      <a:r>
                        <a:rPr lang="ru-RU" sz="1800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края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 обеспеченных Интернет-соединением со скоростью соединения не менее 100 Мб/c – для городских образовательных организаций, 50 Мб/c – для сельских  образовательных организаций, %</a:t>
                      </a: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2089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обучающихся, для которых формируется цифровой образовательный профиль и индивидуальный план обучения (персональная траектория обучения) с использованием федеральной информационно-сервисной платформы цифровой образовательной среды, в общем числе обучающихся, %</a:t>
                      </a:r>
                    </a:p>
                  </a:txBody>
                  <a:tcPr marL="17780" marR="17780" marT="0" marB="0"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20891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Доля педагогических работников общего образования, прошедших повышение квалификации в рамках периодической аттестации в цифровой форме с использованием информационного ресурса «одного окна» («Современная цифровая образовательная среда в Российской Федерации»), %</a:t>
                      </a:r>
                    </a:p>
                  </a:txBody>
                  <a:tcPr marL="17780" marR="17780" marT="0" marB="0"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50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Региональный проект «Цифровая образовательная среда»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7" y="1104056"/>
            <a:ext cx="1467577" cy="917236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1803291" y="1362977"/>
            <a:ext cx="10020061" cy="399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825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750" kern="120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b="1" dirty="0">
                <a:solidFill>
                  <a:srgbClr val="C00000"/>
                </a:solidFill>
              </a:rPr>
              <a:t>Апрель 2019 года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– «Центр цифрового образования» Краснодарского края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920" y="7158904"/>
            <a:ext cx="1099356" cy="868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109" y="7068928"/>
            <a:ext cx="1299857" cy="10485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03291" y="3848719"/>
            <a:ext cx="98640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образовательных организаций, реализующих основные и дополнительные общеобразовательные программы, обновят информационное наполнение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функциональные возможности официальных сайтов в сети «Интернет»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078" y="7113150"/>
            <a:ext cx="1099356" cy="12306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03291" y="5049699"/>
            <a:ext cx="9892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65%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образовательных организаций будут обеспечены Интернет-соединением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 скоростью не менее 100 Мб/c - в городах, 50 Мб/c - в сельской местности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21" y="2467242"/>
            <a:ext cx="1018372" cy="8781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03291" y="2389494"/>
            <a:ext cx="9864012" cy="83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defTabSz="685800">
              <a:spcBef>
                <a:spcPct val="20000"/>
              </a:spcBef>
              <a:buFont typeface="Arial" pitchFamily="34" charset="0"/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650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педагогических работников общего образования повысят квалификацию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использованием информационного ресурса «одного окна» («Современная цифровая образовательная среда в Российской Федерации»)</a:t>
            </a:r>
          </a:p>
        </p:txBody>
      </p:sp>
      <p:sp>
        <p:nvSpPr>
          <p:cNvPr id="14" name="Нашивка 22"/>
          <p:cNvSpPr/>
          <p:nvPr/>
        </p:nvSpPr>
        <p:spPr>
          <a:xfrm>
            <a:off x="378099" y="7170838"/>
            <a:ext cx="401157" cy="765459"/>
          </a:xfrm>
          <a:custGeom>
            <a:avLst/>
            <a:gdLst>
              <a:gd name="connsiteX0" fmla="*/ 0 w 592288"/>
              <a:gd name="connsiteY0" fmla="*/ 0 h 936104"/>
              <a:gd name="connsiteX1" fmla="*/ 419968 w 592288"/>
              <a:gd name="connsiteY1" fmla="*/ 0 h 936104"/>
              <a:gd name="connsiteX2" fmla="*/ 592288 w 592288"/>
              <a:gd name="connsiteY2" fmla="*/ 468052 h 936104"/>
              <a:gd name="connsiteX3" fmla="*/ 419968 w 592288"/>
              <a:gd name="connsiteY3" fmla="*/ 936104 h 936104"/>
              <a:gd name="connsiteX4" fmla="*/ 0 w 592288"/>
              <a:gd name="connsiteY4" fmla="*/ 936104 h 936104"/>
              <a:gd name="connsiteX5" fmla="*/ 172320 w 592288"/>
              <a:gd name="connsiteY5" fmla="*/ 468052 h 936104"/>
              <a:gd name="connsiteX6" fmla="*/ 0 w 592288"/>
              <a:gd name="connsiteY6" fmla="*/ 0 h 936104"/>
              <a:gd name="connsiteX0" fmla="*/ 428625 w 592288"/>
              <a:gd name="connsiteY0" fmla="*/ 0 h 955154"/>
              <a:gd name="connsiteX1" fmla="*/ 419968 w 592288"/>
              <a:gd name="connsiteY1" fmla="*/ 19050 h 955154"/>
              <a:gd name="connsiteX2" fmla="*/ 592288 w 592288"/>
              <a:gd name="connsiteY2" fmla="*/ 487102 h 955154"/>
              <a:gd name="connsiteX3" fmla="*/ 419968 w 592288"/>
              <a:gd name="connsiteY3" fmla="*/ 955154 h 955154"/>
              <a:gd name="connsiteX4" fmla="*/ 0 w 592288"/>
              <a:gd name="connsiteY4" fmla="*/ 955154 h 955154"/>
              <a:gd name="connsiteX5" fmla="*/ 172320 w 592288"/>
              <a:gd name="connsiteY5" fmla="*/ 487102 h 955154"/>
              <a:gd name="connsiteX6" fmla="*/ 428625 w 592288"/>
              <a:gd name="connsiteY6" fmla="*/ 0 h 955154"/>
              <a:gd name="connsiteX0" fmla="*/ 256305 w 419968"/>
              <a:gd name="connsiteY0" fmla="*/ 0 h 955154"/>
              <a:gd name="connsiteX1" fmla="*/ 247648 w 419968"/>
              <a:gd name="connsiteY1" fmla="*/ 19050 h 955154"/>
              <a:gd name="connsiteX2" fmla="*/ 419968 w 419968"/>
              <a:gd name="connsiteY2" fmla="*/ 487102 h 955154"/>
              <a:gd name="connsiteX3" fmla="*/ 247648 w 419968"/>
              <a:gd name="connsiteY3" fmla="*/ 955154 h 955154"/>
              <a:gd name="connsiteX4" fmla="*/ 246780 w 419968"/>
              <a:gd name="connsiteY4" fmla="*/ 955154 h 955154"/>
              <a:gd name="connsiteX5" fmla="*/ 0 w 419968"/>
              <a:gd name="connsiteY5" fmla="*/ 487102 h 955154"/>
              <a:gd name="connsiteX6" fmla="*/ 256305 w 419968"/>
              <a:gd name="connsiteY6" fmla="*/ 0 h 955154"/>
              <a:gd name="connsiteX0" fmla="*/ 9525 w 173188"/>
              <a:gd name="connsiteY0" fmla="*/ 0 h 955154"/>
              <a:gd name="connsiteX1" fmla="*/ 868 w 173188"/>
              <a:gd name="connsiteY1" fmla="*/ 19050 h 955154"/>
              <a:gd name="connsiteX2" fmla="*/ 173188 w 173188"/>
              <a:gd name="connsiteY2" fmla="*/ 487102 h 955154"/>
              <a:gd name="connsiteX3" fmla="*/ 868 w 173188"/>
              <a:gd name="connsiteY3" fmla="*/ 955154 h 955154"/>
              <a:gd name="connsiteX4" fmla="*/ 0 w 173188"/>
              <a:gd name="connsiteY4" fmla="*/ 955154 h 955154"/>
              <a:gd name="connsiteX5" fmla="*/ 77070 w 173188"/>
              <a:gd name="connsiteY5" fmla="*/ 487102 h 955154"/>
              <a:gd name="connsiteX6" fmla="*/ 9525 w 173188"/>
              <a:gd name="connsiteY6" fmla="*/ 0 h 955154"/>
              <a:gd name="connsiteX0" fmla="*/ 9525 w 173188"/>
              <a:gd name="connsiteY0" fmla="*/ 2452 h 957606"/>
              <a:gd name="connsiteX1" fmla="*/ 10592 w 173188"/>
              <a:gd name="connsiteY1" fmla="*/ 0 h 957606"/>
              <a:gd name="connsiteX2" fmla="*/ 173188 w 173188"/>
              <a:gd name="connsiteY2" fmla="*/ 489554 h 957606"/>
              <a:gd name="connsiteX3" fmla="*/ 868 w 173188"/>
              <a:gd name="connsiteY3" fmla="*/ 957606 h 957606"/>
              <a:gd name="connsiteX4" fmla="*/ 0 w 173188"/>
              <a:gd name="connsiteY4" fmla="*/ 957606 h 957606"/>
              <a:gd name="connsiteX5" fmla="*/ 77070 w 173188"/>
              <a:gd name="connsiteY5" fmla="*/ 489554 h 957606"/>
              <a:gd name="connsiteX6" fmla="*/ 9525 w 173188"/>
              <a:gd name="connsiteY6" fmla="*/ 2452 h 957606"/>
              <a:gd name="connsiteX0" fmla="*/ 10417 w 173188"/>
              <a:gd name="connsiteY0" fmla="*/ 0 h 957689"/>
              <a:gd name="connsiteX1" fmla="*/ 10592 w 173188"/>
              <a:gd name="connsiteY1" fmla="*/ 83 h 957689"/>
              <a:gd name="connsiteX2" fmla="*/ 173188 w 173188"/>
              <a:gd name="connsiteY2" fmla="*/ 489637 h 957689"/>
              <a:gd name="connsiteX3" fmla="*/ 868 w 173188"/>
              <a:gd name="connsiteY3" fmla="*/ 957689 h 957689"/>
              <a:gd name="connsiteX4" fmla="*/ 0 w 173188"/>
              <a:gd name="connsiteY4" fmla="*/ 957689 h 957689"/>
              <a:gd name="connsiteX5" fmla="*/ 77070 w 173188"/>
              <a:gd name="connsiteY5" fmla="*/ 489637 h 957689"/>
              <a:gd name="connsiteX6" fmla="*/ 10417 w 173188"/>
              <a:gd name="connsiteY6" fmla="*/ 0 h 957689"/>
              <a:gd name="connsiteX0" fmla="*/ 0 w 173497"/>
              <a:gd name="connsiteY0" fmla="*/ 3024 h 957606"/>
              <a:gd name="connsiteX1" fmla="*/ 10901 w 173497"/>
              <a:gd name="connsiteY1" fmla="*/ 0 h 957606"/>
              <a:gd name="connsiteX2" fmla="*/ 173497 w 173497"/>
              <a:gd name="connsiteY2" fmla="*/ 489554 h 957606"/>
              <a:gd name="connsiteX3" fmla="*/ 1177 w 173497"/>
              <a:gd name="connsiteY3" fmla="*/ 957606 h 957606"/>
              <a:gd name="connsiteX4" fmla="*/ 309 w 173497"/>
              <a:gd name="connsiteY4" fmla="*/ 957606 h 957606"/>
              <a:gd name="connsiteX5" fmla="*/ 77379 w 173497"/>
              <a:gd name="connsiteY5" fmla="*/ 489554 h 957606"/>
              <a:gd name="connsiteX6" fmla="*/ 0 w 173497"/>
              <a:gd name="connsiteY6" fmla="*/ 3024 h 957606"/>
              <a:gd name="connsiteX0" fmla="*/ 683 w 174180"/>
              <a:gd name="connsiteY0" fmla="*/ 4578 h 959160"/>
              <a:gd name="connsiteX1" fmla="*/ 0 w 174180"/>
              <a:gd name="connsiteY1" fmla="*/ 0 h 959160"/>
              <a:gd name="connsiteX2" fmla="*/ 174180 w 174180"/>
              <a:gd name="connsiteY2" fmla="*/ 491108 h 959160"/>
              <a:gd name="connsiteX3" fmla="*/ 1860 w 174180"/>
              <a:gd name="connsiteY3" fmla="*/ 959160 h 959160"/>
              <a:gd name="connsiteX4" fmla="*/ 992 w 174180"/>
              <a:gd name="connsiteY4" fmla="*/ 959160 h 959160"/>
              <a:gd name="connsiteX5" fmla="*/ 78062 w 174180"/>
              <a:gd name="connsiteY5" fmla="*/ 491108 h 959160"/>
              <a:gd name="connsiteX6" fmla="*/ 683 w 174180"/>
              <a:gd name="connsiteY6" fmla="*/ 4578 h 959160"/>
              <a:gd name="connsiteX0" fmla="*/ 0 w 174784"/>
              <a:gd name="connsiteY0" fmla="*/ 0 h 960796"/>
              <a:gd name="connsiteX1" fmla="*/ 604 w 174784"/>
              <a:gd name="connsiteY1" fmla="*/ 1636 h 960796"/>
              <a:gd name="connsiteX2" fmla="*/ 174784 w 174784"/>
              <a:gd name="connsiteY2" fmla="*/ 492744 h 960796"/>
              <a:gd name="connsiteX3" fmla="*/ 2464 w 174784"/>
              <a:gd name="connsiteY3" fmla="*/ 960796 h 960796"/>
              <a:gd name="connsiteX4" fmla="*/ 1596 w 174784"/>
              <a:gd name="connsiteY4" fmla="*/ 960796 h 960796"/>
              <a:gd name="connsiteX5" fmla="*/ 78666 w 174784"/>
              <a:gd name="connsiteY5" fmla="*/ 492744 h 960796"/>
              <a:gd name="connsiteX6" fmla="*/ 0 w 174784"/>
              <a:gd name="connsiteY6" fmla="*/ 0 h 9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84" h="960796">
                <a:moveTo>
                  <a:pt x="0" y="0"/>
                </a:moveTo>
                <a:lnTo>
                  <a:pt x="604" y="1636"/>
                </a:lnTo>
                <a:lnTo>
                  <a:pt x="174784" y="492744"/>
                </a:lnTo>
                <a:lnTo>
                  <a:pt x="2464" y="960796"/>
                </a:lnTo>
                <a:lnTo>
                  <a:pt x="1596" y="960796"/>
                </a:lnTo>
                <a:lnTo>
                  <a:pt x="78666" y="4927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s://a.simbi.com/images/151428/images/large-b9c8d9599b5322421969d5ef0ac21fac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" t="16233" r="590" b="10932"/>
          <a:stretch/>
        </p:blipFill>
        <p:spPr bwMode="auto">
          <a:xfrm>
            <a:off x="201780" y="4200273"/>
            <a:ext cx="1476254" cy="8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91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Региональный проект «Цифровая образовательная среда»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20" y="7158904"/>
            <a:ext cx="1099356" cy="868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09" y="7068928"/>
            <a:ext cx="1299857" cy="104850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8" y="7113150"/>
            <a:ext cx="1099356" cy="12306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721" y="1169904"/>
            <a:ext cx="1018372" cy="87816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742331" y="1011097"/>
            <a:ext cx="9864012" cy="831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just" defTabSz="685800">
              <a:spcBef>
                <a:spcPct val="20000"/>
              </a:spcBef>
              <a:buFont typeface="Arial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обучающихся по программам общего образования, дополнительного образования для детей и среднего профессионального образования, для которых формируется цифровой образовательный профиль и индивидуальный план обучения с использованием федеральной информационно-сервисной платформы цифровой образовательной среды, в общем числе обучающихся по указанным программам</a:t>
            </a:r>
          </a:p>
        </p:txBody>
      </p:sp>
      <p:sp>
        <p:nvSpPr>
          <p:cNvPr id="14" name="Нашивка 22"/>
          <p:cNvSpPr/>
          <p:nvPr/>
        </p:nvSpPr>
        <p:spPr>
          <a:xfrm>
            <a:off x="378099" y="7170838"/>
            <a:ext cx="401157" cy="765459"/>
          </a:xfrm>
          <a:custGeom>
            <a:avLst/>
            <a:gdLst>
              <a:gd name="connsiteX0" fmla="*/ 0 w 592288"/>
              <a:gd name="connsiteY0" fmla="*/ 0 h 936104"/>
              <a:gd name="connsiteX1" fmla="*/ 419968 w 592288"/>
              <a:gd name="connsiteY1" fmla="*/ 0 h 936104"/>
              <a:gd name="connsiteX2" fmla="*/ 592288 w 592288"/>
              <a:gd name="connsiteY2" fmla="*/ 468052 h 936104"/>
              <a:gd name="connsiteX3" fmla="*/ 419968 w 592288"/>
              <a:gd name="connsiteY3" fmla="*/ 936104 h 936104"/>
              <a:gd name="connsiteX4" fmla="*/ 0 w 592288"/>
              <a:gd name="connsiteY4" fmla="*/ 936104 h 936104"/>
              <a:gd name="connsiteX5" fmla="*/ 172320 w 592288"/>
              <a:gd name="connsiteY5" fmla="*/ 468052 h 936104"/>
              <a:gd name="connsiteX6" fmla="*/ 0 w 592288"/>
              <a:gd name="connsiteY6" fmla="*/ 0 h 936104"/>
              <a:gd name="connsiteX0" fmla="*/ 428625 w 592288"/>
              <a:gd name="connsiteY0" fmla="*/ 0 h 955154"/>
              <a:gd name="connsiteX1" fmla="*/ 419968 w 592288"/>
              <a:gd name="connsiteY1" fmla="*/ 19050 h 955154"/>
              <a:gd name="connsiteX2" fmla="*/ 592288 w 592288"/>
              <a:gd name="connsiteY2" fmla="*/ 487102 h 955154"/>
              <a:gd name="connsiteX3" fmla="*/ 419968 w 592288"/>
              <a:gd name="connsiteY3" fmla="*/ 955154 h 955154"/>
              <a:gd name="connsiteX4" fmla="*/ 0 w 592288"/>
              <a:gd name="connsiteY4" fmla="*/ 955154 h 955154"/>
              <a:gd name="connsiteX5" fmla="*/ 172320 w 592288"/>
              <a:gd name="connsiteY5" fmla="*/ 487102 h 955154"/>
              <a:gd name="connsiteX6" fmla="*/ 428625 w 592288"/>
              <a:gd name="connsiteY6" fmla="*/ 0 h 955154"/>
              <a:gd name="connsiteX0" fmla="*/ 256305 w 419968"/>
              <a:gd name="connsiteY0" fmla="*/ 0 h 955154"/>
              <a:gd name="connsiteX1" fmla="*/ 247648 w 419968"/>
              <a:gd name="connsiteY1" fmla="*/ 19050 h 955154"/>
              <a:gd name="connsiteX2" fmla="*/ 419968 w 419968"/>
              <a:gd name="connsiteY2" fmla="*/ 487102 h 955154"/>
              <a:gd name="connsiteX3" fmla="*/ 247648 w 419968"/>
              <a:gd name="connsiteY3" fmla="*/ 955154 h 955154"/>
              <a:gd name="connsiteX4" fmla="*/ 246780 w 419968"/>
              <a:gd name="connsiteY4" fmla="*/ 955154 h 955154"/>
              <a:gd name="connsiteX5" fmla="*/ 0 w 419968"/>
              <a:gd name="connsiteY5" fmla="*/ 487102 h 955154"/>
              <a:gd name="connsiteX6" fmla="*/ 256305 w 419968"/>
              <a:gd name="connsiteY6" fmla="*/ 0 h 955154"/>
              <a:gd name="connsiteX0" fmla="*/ 9525 w 173188"/>
              <a:gd name="connsiteY0" fmla="*/ 0 h 955154"/>
              <a:gd name="connsiteX1" fmla="*/ 868 w 173188"/>
              <a:gd name="connsiteY1" fmla="*/ 19050 h 955154"/>
              <a:gd name="connsiteX2" fmla="*/ 173188 w 173188"/>
              <a:gd name="connsiteY2" fmla="*/ 487102 h 955154"/>
              <a:gd name="connsiteX3" fmla="*/ 868 w 173188"/>
              <a:gd name="connsiteY3" fmla="*/ 955154 h 955154"/>
              <a:gd name="connsiteX4" fmla="*/ 0 w 173188"/>
              <a:gd name="connsiteY4" fmla="*/ 955154 h 955154"/>
              <a:gd name="connsiteX5" fmla="*/ 77070 w 173188"/>
              <a:gd name="connsiteY5" fmla="*/ 487102 h 955154"/>
              <a:gd name="connsiteX6" fmla="*/ 9525 w 173188"/>
              <a:gd name="connsiteY6" fmla="*/ 0 h 955154"/>
              <a:gd name="connsiteX0" fmla="*/ 9525 w 173188"/>
              <a:gd name="connsiteY0" fmla="*/ 2452 h 957606"/>
              <a:gd name="connsiteX1" fmla="*/ 10592 w 173188"/>
              <a:gd name="connsiteY1" fmla="*/ 0 h 957606"/>
              <a:gd name="connsiteX2" fmla="*/ 173188 w 173188"/>
              <a:gd name="connsiteY2" fmla="*/ 489554 h 957606"/>
              <a:gd name="connsiteX3" fmla="*/ 868 w 173188"/>
              <a:gd name="connsiteY3" fmla="*/ 957606 h 957606"/>
              <a:gd name="connsiteX4" fmla="*/ 0 w 173188"/>
              <a:gd name="connsiteY4" fmla="*/ 957606 h 957606"/>
              <a:gd name="connsiteX5" fmla="*/ 77070 w 173188"/>
              <a:gd name="connsiteY5" fmla="*/ 489554 h 957606"/>
              <a:gd name="connsiteX6" fmla="*/ 9525 w 173188"/>
              <a:gd name="connsiteY6" fmla="*/ 2452 h 957606"/>
              <a:gd name="connsiteX0" fmla="*/ 10417 w 173188"/>
              <a:gd name="connsiteY0" fmla="*/ 0 h 957689"/>
              <a:gd name="connsiteX1" fmla="*/ 10592 w 173188"/>
              <a:gd name="connsiteY1" fmla="*/ 83 h 957689"/>
              <a:gd name="connsiteX2" fmla="*/ 173188 w 173188"/>
              <a:gd name="connsiteY2" fmla="*/ 489637 h 957689"/>
              <a:gd name="connsiteX3" fmla="*/ 868 w 173188"/>
              <a:gd name="connsiteY3" fmla="*/ 957689 h 957689"/>
              <a:gd name="connsiteX4" fmla="*/ 0 w 173188"/>
              <a:gd name="connsiteY4" fmla="*/ 957689 h 957689"/>
              <a:gd name="connsiteX5" fmla="*/ 77070 w 173188"/>
              <a:gd name="connsiteY5" fmla="*/ 489637 h 957689"/>
              <a:gd name="connsiteX6" fmla="*/ 10417 w 173188"/>
              <a:gd name="connsiteY6" fmla="*/ 0 h 957689"/>
              <a:gd name="connsiteX0" fmla="*/ 0 w 173497"/>
              <a:gd name="connsiteY0" fmla="*/ 3024 h 957606"/>
              <a:gd name="connsiteX1" fmla="*/ 10901 w 173497"/>
              <a:gd name="connsiteY1" fmla="*/ 0 h 957606"/>
              <a:gd name="connsiteX2" fmla="*/ 173497 w 173497"/>
              <a:gd name="connsiteY2" fmla="*/ 489554 h 957606"/>
              <a:gd name="connsiteX3" fmla="*/ 1177 w 173497"/>
              <a:gd name="connsiteY3" fmla="*/ 957606 h 957606"/>
              <a:gd name="connsiteX4" fmla="*/ 309 w 173497"/>
              <a:gd name="connsiteY4" fmla="*/ 957606 h 957606"/>
              <a:gd name="connsiteX5" fmla="*/ 77379 w 173497"/>
              <a:gd name="connsiteY5" fmla="*/ 489554 h 957606"/>
              <a:gd name="connsiteX6" fmla="*/ 0 w 173497"/>
              <a:gd name="connsiteY6" fmla="*/ 3024 h 957606"/>
              <a:gd name="connsiteX0" fmla="*/ 683 w 174180"/>
              <a:gd name="connsiteY0" fmla="*/ 4578 h 959160"/>
              <a:gd name="connsiteX1" fmla="*/ 0 w 174180"/>
              <a:gd name="connsiteY1" fmla="*/ 0 h 959160"/>
              <a:gd name="connsiteX2" fmla="*/ 174180 w 174180"/>
              <a:gd name="connsiteY2" fmla="*/ 491108 h 959160"/>
              <a:gd name="connsiteX3" fmla="*/ 1860 w 174180"/>
              <a:gd name="connsiteY3" fmla="*/ 959160 h 959160"/>
              <a:gd name="connsiteX4" fmla="*/ 992 w 174180"/>
              <a:gd name="connsiteY4" fmla="*/ 959160 h 959160"/>
              <a:gd name="connsiteX5" fmla="*/ 78062 w 174180"/>
              <a:gd name="connsiteY5" fmla="*/ 491108 h 959160"/>
              <a:gd name="connsiteX6" fmla="*/ 683 w 174180"/>
              <a:gd name="connsiteY6" fmla="*/ 4578 h 959160"/>
              <a:gd name="connsiteX0" fmla="*/ 0 w 174784"/>
              <a:gd name="connsiteY0" fmla="*/ 0 h 960796"/>
              <a:gd name="connsiteX1" fmla="*/ 604 w 174784"/>
              <a:gd name="connsiteY1" fmla="*/ 1636 h 960796"/>
              <a:gd name="connsiteX2" fmla="*/ 174784 w 174784"/>
              <a:gd name="connsiteY2" fmla="*/ 492744 h 960796"/>
              <a:gd name="connsiteX3" fmla="*/ 2464 w 174784"/>
              <a:gd name="connsiteY3" fmla="*/ 960796 h 960796"/>
              <a:gd name="connsiteX4" fmla="*/ 1596 w 174784"/>
              <a:gd name="connsiteY4" fmla="*/ 960796 h 960796"/>
              <a:gd name="connsiteX5" fmla="*/ 78666 w 174784"/>
              <a:gd name="connsiteY5" fmla="*/ 492744 h 960796"/>
              <a:gd name="connsiteX6" fmla="*/ 0 w 174784"/>
              <a:gd name="connsiteY6" fmla="*/ 0 h 9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84" h="960796">
                <a:moveTo>
                  <a:pt x="0" y="0"/>
                </a:moveTo>
                <a:lnTo>
                  <a:pt x="604" y="1636"/>
                </a:lnTo>
                <a:lnTo>
                  <a:pt x="174784" y="492744"/>
                </a:lnTo>
                <a:lnTo>
                  <a:pt x="2464" y="960796"/>
                </a:lnTo>
                <a:lnTo>
                  <a:pt x="1596" y="960796"/>
                </a:lnTo>
                <a:lnTo>
                  <a:pt x="78666" y="4927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2331" y="2588694"/>
            <a:ext cx="94593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Федеральная информационно-сервисная платформа цифровой образовательной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среды: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технические возможности для совершенствования управления образовательными организациями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условия для активного применения цифровых сервисов и образовательного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контента;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выстраивания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индивидуальной траектории обучения для каждого обучающегося;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онлайн-платформу открытого педагогического образования;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сократить рабочее время педагогических работников на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заполнение;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интеграцию существующих решений, региональные информационные системы.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0721" y="5520129"/>
            <a:ext cx="9390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Доля документов ведомственной и статистической отчетности, утвержденной нормативными правовыми актами, формирующаяся на основании однократно введенных первичных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данных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9934223" y="4994208"/>
            <a:ext cx="2127148" cy="1698172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90%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8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988058"/>
              </p:ext>
            </p:extLst>
          </p:nvPr>
        </p:nvGraphicFramePr>
        <p:xfrm>
          <a:off x="533721" y="827314"/>
          <a:ext cx="8488360" cy="5660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42064"/>
              </p:ext>
            </p:extLst>
          </p:nvPr>
        </p:nvGraphicFramePr>
        <p:xfrm>
          <a:off x="9440460" y="1084520"/>
          <a:ext cx="2687608" cy="504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305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Региональный проект «Цифровая образовательная среда»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20" y="7158904"/>
            <a:ext cx="1099356" cy="8685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109" y="7068928"/>
            <a:ext cx="1299857" cy="104850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74598" y="1086430"/>
            <a:ext cx="9037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20%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образовательных организаций, реализующих основные и дополнительные общеобразовательные программы, обновят информационное наполнение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функциональные возможности официальных сайтов в сети «Интернет»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078" y="7113150"/>
            <a:ext cx="1099356" cy="1230626"/>
          </a:xfrm>
          <a:prstGeom prst="rect">
            <a:avLst/>
          </a:prstGeom>
        </p:spPr>
      </p:pic>
      <p:sp>
        <p:nvSpPr>
          <p:cNvPr id="14" name="Нашивка 22"/>
          <p:cNvSpPr/>
          <p:nvPr/>
        </p:nvSpPr>
        <p:spPr>
          <a:xfrm>
            <a:off x="378099" y="7170838"/>
            <a:ext cx="401157" cy="765459"/>
          </a:xfrm>
          <a:custGeom>
            <a:avLst/>
            <a:gdLst>
              <a:gd name="connsiteX0" fmla="*/ 0 w 592288"/>
              <a:gd name="connsiteY0" fmla="*/ 0 h 936104"/>
              <a:gd name="connsiteX1" fmla="*/ 419968 w 592288"/>
              <a:gd name="connsiteY1" fmla="*/ 0 h 936104"/>
              <a:gd name="connsiteX2" fmla="*/ 592288 w 592288"/>
              <a:gd name="connsiteY2" fmla="*/ 468052 h 936104"/>
              <a:gd name="connsiteX3" fmla="*/ 419968 w 592288"/>
              <a:gd name="connsiteY3" fmla="*/ 936104 h 936104"/>
              <a:gd name="connsiteX4" fmla="*/ 0 w 592288"/>
              <a:gd name="connsiteY4" fmla="*/ 936104 h 936104"/>
              <a:gd name="connsiteX5" fmla="*/ 172320 w 592288"/>
              <a:gd name="connsiteY5" fmla="*/ 468052 h 936104"/>
              <a:gd name="connsiteX6" fmla="*/ 0 w 592288"/>
              <a:gd name="connsiteY6" fmla="*/ 0 h 936104"/>
              <a:gd name="connsiteX0" fmla="*/ 428625 w 592288"/>
              <a:gd name="connsiteY0" fmla="*/ 0 h 955154"/>
              <a:gd name="connsiteX1" fmla="*/ 419968 w 592288"/>
              <a:gd name="connsiteY1" fmla="*/ 19050 h 955154"/>
              <a:gd name="connsiteX2" fmla="*/ 592288 w 592288"/>
              <a:gd name="connsiteY2" fmla="*/ 487102 h 955154"/>
              <a:gd name="connsiteX3" fmla="*/ 419968 w 592288"/>
              <a:gd name="connsiteY3" fmla="*/ 955154 h 955154"/>
              <a:gd name="connsiteX4" fmla="*/ 0 w 592288"/>
              <a:gd name="connsiteY4" fmla="*/ 955154 h 955154"/>
              <a:gd name="connsiteX5" fmla="*/ 172320 w 592288"/>
              <a:gd name="connsiteY5" fmla="*/ 487102 h 955154"/>
              <a:gd name="connsiteX6" fmla="*/ 428625 w 592288"/>
              <a:gd name="connsiteY6" fmla="*/ 0 h 955154"/>
              <a:gd name="connsiteX0" fmla="*/ 256305 w 419968"/>
              <a:gd name="connsiteY0" fmla="*/ 0 h 955154"/>
              <a:gd name="connsiteX1" fmla="*/ 247648 w 419968"/>
              <a:gd name="connsiteY1" fmla="*/ 19050 h 955154"/>
              <a:gd name="connsiteX2" fmla="*/ 419968 w 419968"/>
              <a:gd name="connsiteY2" fmla="*/ 487102 h 955154"/>
              <a:gd name="connsiteX3" fmla="*/ 247648 w 419968"/>
              <a:gd name="connsiteY3" fmla="*/ 955154 h 955154"/>
              <a:gd name="connsiteX4" fmla="*/ 246780 w 419968"/>
              <a:gd name="connsiteY4" fmla="*/ 955154 h 955154"/>
              <a:gd name="connsiteX5" fmla="*/ 0 w 419968"/>
              <a:gd name="connsiteY5" fmla="*/ 487102 h 955154"/>
              <a:gd name="connsiteX6" fmla="*/ 256305 w 419968"/>
              <a:gd name="connsiteY6" fmla="*/ 0 h 955154"/>
              <a:gd name="connsiteX0" fmla="*/ 9525 w 173188"/>
              <a:gd name="connsiteY0" fmla="*/ 0 h 955154"/>
              <a:gd name="connsiteX1" fmla="*/ 868 w 173188"/>
              <a:gd name="connsiteY1" fmla="*/ 19050 h 955154"/>
              <a:gd name="connsiteX2" fmla="*/ 173188 w 173188"/>
              <a:gd name="connsiteY2" fmla="*/ 487102 h 955154"/>
              <a:gd name="connsiteX3" fmla="*/ 868 w 173188"/>
              <a:gd name="connsiteY3" fmla="*/ 955154 h 955154"/>
              <a:gd name="connsiteX4" fmla="*/ 0 w 173188"/>
              <a:gd name="connsiteY4" fmla="*/ 955154 h 955154"/>
              <a:gd name="connsiteX5" fmla="*/ 77070 w 173188"/>
              <a:gd name="connsiteY5" fmla="*/ 487102 h 955154"/>
              <a:gd name="connsiteX6" fmla="*/ 9525 w 173188"/>
              <a:gd name="connsiteY6" fmla="*/ 0 h 955154"/>
              <a:gd name="connsiteX0" fmla="*/ 9525 w 173188"/>
              <a:gd name="connsiteY0" fmla="*/ 2452 h 957606"/>
              <a:gd name="connsiteX1" fmla="*/ 10592 w 173188"/>
              <a:gd name="connsiteY1" fmla="*/ 0 h 957606"/>
              <a:gd name="connsiteX2" fmla="*/ 173188 w 173188"/>
              <a:gd name="connsiteY2" fmla="*/ 489554 h 957606"/>
              <a:gd name="connsiteX3" fmla="*/ 868 w 173188"/>
              <a:gd name="connsiteY3" fmla="*/ 957606 h 957606"/>
              <a:gd name="connsiteX4" fmla="*/ 0 w 173188"/>
              <a:gd name="connsiteY4" fmla="*/ 957606 h 957606"/>
              <a:gd name="connsiteX5" fmla="*/ 77070 w 173188"/>
              <a:gd name="connsiteY5" fmla="*/ 489554 h 957606"/>
              <a:gd name="connsiteX6" fmla="*/ 9525 w 173188"/>
              <a:gd name="connsiteY6" fmla="*/ 2452 h 957606"/>
              <a:gd name="connsiteX0" fmla="*/ 10417 w 173188"/>
              <a:gd name="connsiteY0" fmla="*/ 0 h 957689"/>
              <a:gd name="connsiteX1" fmla="*/ 10592 w 173188"/>
              <a:gd name="connsiteY1" fmla="*/ 83 h 957689"/>
              <a:gd name="connsiteX2" fmla="*/ 173188 w 173188"/>
              <a:gd name="connsiteY2" fmla="*/ 489637 h 957689"/>
              <a:gd name="connsiteX3" fmla="*/ 868 w 173188"/>
              <a:gd name="connsiteY3" fmla="*/ 957689 h 957689"/>
              <a:gd name="connsiteX4" fmla="*/ 0 w 173188"/>
              <a:gd name="connsiteY4" fmla="*/ 957689 h 957689"/>
              <a:gd name="connsiteX5" fmla="*/ 77070 w 173188"/>
              <a:gd name="connsiteY5" fmla="*/ 489637 h 957689"/>
              <a:gd name="connsiteX6" fmla="*/ 10417 w 173188"/>
              <a:gd name="connsiteY6" fmla="*/ 0 h 957689"/>
              <a:gd name="connsiteX0" fmla="*/ 0 w 173497"/>
              <a:gd name="connsiteY0" fmla="*/ 3024 h 957606"/>
              <a:gd name="connsiteX1" fmla="*/ 10901 w 173497"/>
              <a:gd name="connsiteY1" fmla="*/ 0 h 957606"/>
              <a:gd name="connsiteX2" fmla="*/ 173497 w 173497"/>
              <a:gd name="connsiteY2" fmla="*/ 489554 h 957606"/>
              <a:gd name="connsiteX3" fmla="*/ 1177 w 173497"/>
              <a:gd name="connsiteY3" fmla="*/ 957606 h 957606"/>
              <a:gd name="connsiteX4" fmla="*/ 309 w 173497"/>
              <a:gd name="connsiteY4" fmla="*/ 957606 h 957606"/>
              <a:gd name="connsiteX5" fmla="*/ 77379 w 173497"/>
              <a:gd name="connsiteY5" fmla="*/ 489554 h 957606"/>
              <a:gd name="connsiteX6" fmla="*/ 0 w 173497"/>
              <a:gd name="connsiteY6" fmla="*/ 3024 h 957606"/>
              <a:gd name="connsiteX0" fmla="*/ 683 w 174180"/>
              <a:gd name="connsiteY0" fmla="*/ 4578 h 959160"/>
              <a:gd name="connsiteX1" fmla="*/ 0 w 174180"/>
              <a:gd name="connsiteY1" fmla="*/ 0 h 959160"/>
              <a:gd name="connsiteX2" fmla="*/ 174180 w 174180"/>
              <a:gd name="connsiteY2" fmla="*/ 491108 h 959160"/>
              <a:gd name="connsiteX3" fmla="*/ 1860 w 174180"/>
              <a:gd name="connsiteY3" fmla="*/ 959160 h 959160"/>
              <a:gd name="connsiteX4" fmla="*/ 992 w 174180"/>
              <a:gd name="connsiteY4" fmla="*/ 959160 h 959160"/>
              <a:gd name="connsiteX5" fmla="*/ 78062 w 174180"/>
              <a:gd name="connsiteY5" fmla="*/ 491108 h 959160"/>
              <a:gd name="connsiteX6" fmla="*/ 683 w 174180"/>
              <a:gd name="connsiteY6" fmla="*/ 4578 h 959160"/>
              <a:gd name="connsiteX0" fmla="*/ 0 w 174784"/>
              <a:gd name="connsiteY0" fmla="*/ 0 h 960796"/>
              <a:gd name="connsiteX1" fmla="*/ 604 w 174784"/>
              <a:gd name="connsiteY1" fmla="*/ 1636 h 960796"/>
              <a:gd name="connsiteX2" fmla="*/ 174784 w 174784"/>
              <a:gd name="connsiteY2" fmla="*/ 492744 h 960796"/>
              <a:gd name="connsiteX3" fmla="*/ 2464 w 174784"/>
              <a:gd name="connsiteY3" fmla="*/ 960796 h 960796"/>
              <a:gd name="connsiteX4" fmla="*/ 1596 w 174784"/>
              <a:gd name="connsiteY4" fmla="*/ 960796 h 960796"/>
              <a:gd name="connsiteX5" fmla="*/ 78666 w 174784"/>
              <a:gd name="connsiteY5" fmla="*/ 492744 h 960796"/>
              <a:gd name="connsiteX6" fmla="*/ 0 w 174784"/>
              <a:gd name="connsiteY6" fmla="*/ 0 h 9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784" h="960796">
                <a:moveTo>
                  <a:pt x="0" y="0"/>
                </a:moveTo>
                <a:lnTo>
                  <a:pt x="604" y="1636"/>
                </a:lnTo>
                <a:lnTo>
                  <a:pt x="174784" y="492744"/>
                </a:lnTo>
                <a:lnTo>
                  <a:pt x="2464" y="960796"/>
                </a:lnTo>
                <a:lnTo>
                  <a:pt x="1596" y="960796"/>
                </a:lnTo>
                <a:lnTo>
                  <a:pt x="78666" y="4927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https://a.simbi.com/images/151428/images/large-b9c8d9599b5322421969d5ef0ac21fac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0" t="16233" r="590" b="10932"/>
          <a:stretch/>
        </p:blipFill>
        <p:spPr bwMode="auto">
          <a:xfrm>
            <a:off x="327037" y="1203335"/>
            <a:ext cx="1476254" cy="8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4913" y="2794779"/>
            <a:ext cx="9525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Обновление официальных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сайтов в сети Интернет позволит: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обеспечить представление информации об образовательных организациях, необходимой для всех участников образовательного процесса;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создать систему получения репрезентативных данных, обратной связи от родителей (законных представителей) обучающихся, актуальных для прогнозирования развития системы образования, включая кадровое, инфраструктурное, содержательное, нормативное обеспечение и критерии оценки качества образования в соответствии с основными задачами государственной политики Российской Федерации, в том числе определенными Указом Президента Российской Федерации 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7 мая 2018 г. № 204.</a:t>
            </a:r>
          </a:p>
        </p:txBody>
      </p:sp>
    </p:spTree>
    <p:extLst>
      <p:ext uri="{BB962C8B-B14F-4D97-AF65-F5344CB8AC3E}">
        <p14:creationId xmlns:p14="http://schemas.microsoft.com/office/powerpoint/2010/main" val="424409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Региональный проект «Успех каждого ребёнка»</a:t>
            </a:r>
            <a:br>
              <a:rPr lang="ru-RU" dirty="0"/>
            </a:br>
            <a:r>
              <a:rPr lang="ru-RU" dirty="0"/>
              <a:t>Основные показатели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620" y="4859832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03203" y="1021960"/>
          <a:ext cx="11709396" cy="5359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06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52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5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52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52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52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6522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55146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Период, год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34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885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78,5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0500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Число детей, охваченных  деятельностью детских технопарков «Кванториум»/мобильных технопарков «</a:t>
                      </a:r>
                      <a:r>
                        <a:rPr lang="ru-RU" sz="1800" dirty="0" err="1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Кванториум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», человек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1060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1/0</a:t>
                      </a:r>
                      <a:r>
                        <a:rPr lang="ru-RU" sz="18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техно-парки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2660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2/2</a:t>
                      </a:r>
                    </a:p>
                    <a:p>
                      <a:pPr algn="ctr"/>
                      <a:r>
                        <a:rPr lang="ru-RU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техно-парки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техно-парки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4500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3/7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техно-парки</a:t>
                      </a:r>
                      <a:endParaRPr lang="ru-RU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5500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4/8</a:t>
                      </a:r>
                    </a:p>
                    <a:p>
                      <a:pPr algn="ctr"/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техно-парки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6500</a:t>
                      </a:r>
                    </a:p>
                    <a:p>
                      <a:pPr algn="ctr"/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4/10</a:t>
                      </a:r>
                    </a:p>
                    <a:p>
                      <a:pPr algn="ctr"/>
                      <a:r>
                        <a:rPr lang="ru-RU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техно-парки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770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Число участников открытых онлайн-уроков, реализуемых с учетом опыта цикла открытых уроков «Проектория», «Уроки настоящего», направленных на раннюю профориентацию, тыс. человек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16299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Число детей, получивших рекомендации по построению индивидуального учебного плана в соответствии с выбранными профессиональными компетенциями с учетом реализации проекта «Билет в будущее», тыс.</a:t>
                      </a:r>
                      <a:r>
                        <a:rPr lang="ru-RU" sz="1800" baseline="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человек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16,5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>
                    <a:solidFill>
                      <a:srgbClr val="E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51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61673"/>
            <a:ext cx="10276114" cy="553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7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5789</TotalTime>
  <Words>1012</Words>
  <Application>Microsoft Office PowerPoint</Application>
  <PresentationFormat>Широкоэкранный</PresentationFormat>
  <Paragraphs>207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 Unicode MS</vt:lpstr>
      <vt:lpstr>MS PGothic</vt:lpstr>
      <vt:lpstr>Arial</vt:lpstr>
      <vt:lpstr>Calibri</vt:lpstr>
      <vt:lpstr>Helvetica Light</vt:lpstr>
      <vt:lpstr>Open Sans</vt:lpstr>
      <vt:lpstr>Segoe UI</vt:lpstr>
      <vt:lpstr>Times New Roman</vt:lpstr>
      <vt:lpstr>Verdana</vt:lpstr>
      <vt:lpstr>Wingdings</vt:lpstr>
      <vt:lpstr>Тема Office</vt:lpstr>
      <vt:lpstr>Актуальные изменения и особенности работы в автоматизированной системе управления сферой образования Краснодарского края в 2019 году</vt:lpstr>
      <vt:lpstr>Национальный проект «Образование»</vt:lpstr>
      <vt:lpstr>Региональный проект «Цифровая образовательная среда» Основные показатели</vt:lpstr>
      <vt:lpstr>Региональный проект «Цифровая образовательная среда»</vt:lpstr>
      <vt:lpstr>Региональный проект «Цифровая образовательная среда»</vt:lpstr>
      <vt:lpstr>Презентация PowerPoint</vt:lpstr>
      <vt:lpstr>Региональный проект «Цифровая образовательная среда»</vt:lpstr>
      <vt:lpstr>Региональный проект «Успех каждого ребёнка» Основные показатели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Охват дополнительным образованием</vt:lpstr>
      <vt:lpstr>Региональный проект «Поддержка семей, имеющих детей» Основные показатели</vt:lpstr>
      <vt:lpstr>Региональный проект «Поддержка семей, имеющих детей»</vt:lpstr>
      <vt:lpstr>Региональный проект «Поддержка семей, имеющих детей»</vt:lpstr>
      <vt:lpstr>Презентация PowerPoint</vt:lpstr>
      <vt:lpstr>Задачи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регионального проекта основных параметров реализации национального проекта «Образование» в /наименование субъекта РФ/</dc:title>
  <dc:creator>user</dc:creator>
  <cp:lastModifiedBy>Михаил А. Фоменко</cp:lastModifiedBy>
  <cp:revision>398</cp:revision>
  <cp:lastPrinted>2019-02-05T06:06:58Z</cp:lastPrinted>
  <dcterms:created xsi:type="dcterms:W3CDTF">2018-11-16T09:12:54Z</dcterms:created>
  <dcterms:modified xsi:type="dcterms:W3CDTF">2019-02-14T07:46:16Z</dcterms:modified>
</cp:coreProperties>
</file>